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3" r:id="rId28"/>
    <p:sldId id="284" r:id="rId29"/>
    <p:sldId id="282" r:id="rId30"/>
    <p:sldId id="285" r:id="rId31"/>
    <p:sldId id="286" r:id="rId32"/>
    <p:sldId id="287" r:id="rId3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Woo7dRFjuIFQ8znoi5rCw==" hashData="Hrso9wCzstVdlpBi3k6QSh1p4etO+rFW8zTqqDmpNqHE1lpELIkDckk/Mh/7kLVVPKg09ngGWepNu3OJpHXmn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4" autoAdjust="0"/>
    <p:restoredTop sz="94660"/>
  </p:normalViewPr>
  <p:slideViewPr>
    <p:cSldViewPr snapToGrid="0">
      <p:cViewPr varScale="1">
        <p:scale>
          <a:sx n="102" d="100"/>
          <a:sy n="102" d="100"/>
        </p:scale>
        <p:origin x="114"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00733EC-1394-4B05-8253-013BF03B2DB4}" type="datetimeFigureOut">
              <a:rPr lang="en-US" smtClean="0"/>
              <a:t>2/24/2019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9B15C077-1584-4239-B767-5541D875ECFC}" type="slidenum">
              <a:rPr lang="en-US" smtClean="0"/>
              <a:t>‹#›</a:t>
            </a:fld>
            <a:endParaRPr lang="en-US"/>
          </a:p>
        </p:txBody>
      </p:sp>
    </p:spTree>
    <p:extLst>
      <p:ext uri="{BB962C8B-B14F-4D97-AF65-F5344CB8AC3E}">
        <p14:creationId xmlns:p14="http://schemas.microsoft.com/office/powerpoint/2010/main" val="1227262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E91239-F865-461E-AA1E-7A40DDF016F3}" type="datetime1">
              <a:rPr lang="en-US" smtClean="0"/>
              <a:t>2/24/2019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r>
              <a:rPr lang="en-US"/>
              <a:t>Copyright © 2018 Douglas B. Ettinger. All rights reserved           Revised 11/9/2018</a:t>
            </a:r>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106AB31E-0B06-4AB8-9B0B-1CB29E2EC884}"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8595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C1229-4A91-47BD-B11F-49E2CF93447C}" type="datetime1">
              <a:rPr lang="en-US" smtClean="0"/>
              <a:t>2/24/2019</a:t>
            </a:fld>
            <a:endParaRPr lang="en-US" dirty="0"/>
          </a:p>
        </p:txBody>
      </p:sp>
      <p:sp>
        <p:nvSpPr>
          <p:cNvPr id="5" name="Footer Placeholder 4"/>
          <p:cNvSpPr>
            <a:spLocks noGrp="1"/>
          </p:cNvSpPr>
          <p:nvPr>
            <p:ph type="ftr" sz="quarter" idx="11"/>
          </p:nvPr>
        </p:nvSpPr>
        <p:spPr/>
        <p:txBody>
          <a:bodyPr/>
          <a:lstStyle/>
          <a:p>
            <a:r>
              <a:rPr lang="en-US"/>
              <a:t>Copyright © 2018 Douglas B. Ettinger. All rights reserved           Revised 11/9/2018</a:t>
            </a:r>
            <a:endParaRPr lang="en-US" dirty="0"/>
          </a:p>
        </p:txBody>
      </p:sp>
      <p:sp>
        <p:nvSpPr>
          <p:cNvPr id="6" name="Slide Number Placeholder 5"/>
          <p:cNvSpPr>
            <a:spLocks noGrp="1"/>
          </p:cNvSpPr>
          <p:nvPr>
            <p:ph type="sldNum" sz="quarter" idx="12"/>
          </p:nvPr>
        </p:nvSpPr>
        <p:spPr/>
        <p:txBody>
          <a:bodyPr/>
          <a:lstStyle/>
          <a:p>
            <a:fld id="{106AB31E-0B06-4AB8-9B0B-1CB29E2EC884}"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079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2BE115-97FE-4AAA-B215-74D994D0467F}" type="datetime1">
              <a:rPr lang="en-US" smtClean="0"/>
              <a:t>2/24/2019</a:t>
            </a:fld>
            <a:endParaRPr lang="en-US" dirty="0"/>
          </a:p>
        </p:txBody>
      </p:sp>
      <p:sp>
        <p:nvSpPr>
          <p:cNvPr id="5" name="Footer Placeholder 4"/>
          <p:cNvSpPr>
            <a:spLocks noGrp="1"/>
          </p:cNvSpPr>
          <p:nvPr>
            <p:ph type="ftr" sz="quarter" idx="11"/>
          </p:nvPr>
        </p:nvSpPr>
        <p:spPr/>
        <p:txBody>
          <a:bodyPr/>
          <a:lstStyle/>
          <a:p>
            <a:r>
              <a:rPr lang="en-US"/>
              <a:t>Copyright © 2018 Douglas B. Ettinger. All rights reserved           Revised 11/9/2018</a:t>
            </a:r>
            <a:endParaRPr lang="en-US" dirty="0"/>
          </a:p>
        </p:txBody>
      </p:sp>
      <p:sp>
        <p:nvSpPr>
          <p:cNvPr id="6" name="Slide Number Placeholder 5"/>
          <p:cNvSpPr>
            <a:spLocks noGrp="1"/>
          </p:cNvSpPr>
          <p:nvPr>
            <p:ph type="sldNum" sz="quarter" idx="12"/>
          </p:nvPr>
        </p:nvSpPr>
        <p:spPr/>
        <p:txBody>
          <a:bodyPr/>
          <a:lstStyle/>
          <a:p>
            <a:fld id="{106AB31E-0B06-4AB8-9B0B-1CB29E2EC884}"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3562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FEB392-2A97-4BE8-93A4-B3AE4395EA32}" type="datetime1">
              <a:rPr lang="en-US" smtClean="0"/>
              <a:t>2/24/2019</a:t>
            </a:fld>
            <a:endParaRPr lang="en-US" dirty="0"/>
          </a:p>
        </p:txBody>
      </p:sp>
      <p:sp>
        <p:nvSpPr>
          <p:cNvPr id="5" name="Footer Placeholder 4"/>
          <p:cNvSpPr>
            <a:spLocks noGrp="1"/>
          </p:cNvSpPr>
          <p:nvPr>
            <p:ph type="ftr" sz="quarter" idx="11"/>
          </p:nvPr>
        </p:nvSpPr>
        <p:spPr/>
        <p:txBody>
          <a:bodyPr/>
          <a:lstStyle/>
          <a:p>
            <a:r>
              <a:rPr lang="en-US"/>
              <a:t>Copyright © 2018 Douglas B. Ettinger. All rights reserved           Revised 11/9/2018</a:t>
            </a:r>
            <a:endParaRPr lang="en-US" dirty="0"/>
          </a:p>
        </p:txBody>
      </p:sp>
      <p:sp>
        <p:nvSpPr>
          <p:cNvPr id="6" name="Slide Number Placeholder 5"/>
          <p:cNvSpPr>
            <a:spLocks noGrp="1"/>
          </p:cNvSpPr>
          <p:nvPr>
            <p:ph type="sldNum" sz="quarter" idx="12"/>
          </p:nvPr>
        </p:nvSpPr>
        <p:spPr/>
        <p:txBody>
          <a:bodyPr/>
          <a:lstStyle/>
          <a:p>
            <a:fld id="{106AB31E-0B06-4AB8-9B0B-1CB29E2EC884}"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403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36575D-F004-4472-993D-340927D8A69B}" type="datetime1">
              <a:rPr lang="en-US" smtClean="0"/>
              <a:t>2/24/2019</a:t>
            </a:fld>
            <a:endParaRPr lang="en-US" dirty="0"/>
          </a:p>
        </p:txBody>
      </p:sp>
      <p:sp>
        <p:nvSpPr>
          <p:cNvPr id="5" name="Footer Placeholder 4"/>
          <p:cNvSpPr>
            <a:spLocks noGrp="1"/>
          </p:cNvSpPr>
          <p:nvPr>
            <p:ph type="ftr" sz="quarter" idx="11"/>
          </p:nvPr>
        </p:nvSpPr>
        <p:spPr/>
        <p:txBody>
          <a:bodyPr/>
          <a:lstStyle/>
          <a:p>
            <a:r>
              <a:rPr lang="en-US"/>
              <a:t>Copyright © 2018 Douglas B. Ettinger. All rights reserved           Revised 11/9/2018</a:t>
            </a:r>
            <a:endParaRPr lang="en-US" dirty="0"/>
          </a:p>
        </p:txBody>
      </p:sp>
      <p:sp>
        <p:nvSpPr>
          <p:cNvPr id="6" name="Slide Number Placeholder 5"/>
          <p:cNvSpPr>
            <a:spLocks noGrp="1"/>
          </p:cNvSpPr>
          <p:nvPr>
            <p:ph type="sldNum" sz="quarter" idx="12"/>
          </p:nvPr>
        </p:nvSpPr>
        <p:spPr/>
        <p:txBody>
          <a:bodyPr/>
          <a:lstStyle/>
          <a:p>
            <a:fld id="{106AB31E-0B06-4AB8-9B0B-1CB29E2EC884}"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464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49E52B-586D-48A2-AA92-717156C80368}" type="datetime1">
              <a:rPr lang="en-US" smtClean="0"/>
              <a:t>2/24/2019</a:t>
            </a:fld>
            <a:endParaRPr lang="en-US" dirty="0"/>
          </a:p>
        </p:txBody>
      </p:sp>
      <p:sp>
        <p:nvSpPr>
          <p:cNvPr id="6" name="Footer Placeholder 5"/>
          <p:cNvSpPr>
            <a:spLocks noGrp="1"/>
          </p:cNvSpPr>
          <p:nvPr>
            <p:ph type="ftr" sz="quarter" idx="11"/>
          </p:nvPr>
        </p:nvSpPr>
        <p:spPr/>
        <p:txBody>
          <a:bodyPr/>
          <a:lstStyle/>
          <a:p>
            <a:r>
              <a:rPr lang="en-US"/>
              <a:t>Copyright © 2018 Douglas B. Ettinger. All rights reserved           Revised 11/9/2018</a:t>
            </a:r>
            <a:endParaRPr lang="en-US" dirty="0"/>
          </a:p>
        </p:txBody>
      </p:sp>
      <p:sp>
        <p:nvSpPr>
          <p:cNvPr id="7" name="Slide Number Placeholder 6"/>
          <p:cNvSpPr>
            <a:spLocks noGrp="1"/>
          </p:cNvSpPr>
          <p:nvPr>
            <p:ph type="sldNum" sz="quarter" idx="12"/>
          </p:nvPr>
        </p:nvSpPr>
        <p:spPr/>
        <p:txBody>
          <a:bodyPr/>
          <a:lstStyle/>
          <a:p>
            <a:fld id="{106AB31E-0B06-4AB8-9B0B-1CB29E2EC884}"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208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7CCBEC-EFA8-41F6-9B1D-F44045A38A15}" type="datetime1">
              <a:rPr lang="en-US" smtClean="0"/>
              <a:t>2/24/2019</a:t>
            </a:fld>
            <a:endParaRPr lang="en-US" dirty="0"/>
          </a:p>
        </p:txBody>
      </p:sp>
      <p:sp>
        <p:nvSpPr>
          <p:cNvPr id="8" name="Footer Placeholder 7"/>
          <p:cNvSpPr>
            <a:spLocks noGrp="1"/>
          </p:cNvSpPr>
          <p:nvPr>
            <p:ph type="ftr" sz="quarter" idx="11"/>
          </p:nvPr>
        </p:nvSpPr>
        <p:spPr/>
        <p:txBody>
          <a:bodyPr/>
          <a:lstStyle/>
          <a:p>
            <a:r>
              <a:rPr lang="en-US"/>
              <a:t>Copyright © 2018 Douglas B. Ettinger. All rights reserved           Revised 11/9/2018</a:t>
            </a:r>
            <a:endParaRPr lang="en-US" dirty="0"/>
          </a:p>
        </p:txBody>
      </p:sp>
      <p:sp>
        <p:nvSpPr>
          <p:cNvPr id="9" name="Slide Number Placeholder 8"/>
          <p:cNvSpPr>
            <a:spLocks noGrp="1"/>
          </p:cNvSpPr>
          <p:nvPr>
            <p:ph type="sldNum" sz="quarter" idx="12"/>
          </p:nvPr>
        </p:nvSpPr>
        <p:spPr/>
        <p:txBody>
          <a:bodyPr/>
          <a:lstStyle/>
          <a:p>
            <a:fld id="{106AB31E-0B06-4AB8-9B0B-1CB29E2EC884}"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31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C55B61-0376-4906-9E4A-B84BBD92A24E}" type="datetime1">
              <a:rPr lang="en-US" smtClean="0"/>
              <a:t>2/24/2019</a:t>
            </a:fld>
            <a:endParaRPr lang="en-US" dirty="0"/>
          </a:p>
        </p:txBody>
      </p:sp>
      <p:sp>
        <p:nvSpPr>
          <p:cNvPr id="4" name="Footer Placeholder 3"/>
          <p:cNvSpPr>
            <a:spLocks noGrp="1"/>
          </p:cNvSpPr>
          <p:nvPr>
            <p:ph type="ftr" sz="quarter" idx="11"/>
          </p:nvPr>
        </p:nvSpPr>
        <p:spPr/>
        <p:txBody>
          <a:bodyPr/>
          <a:lstStyle/>
          <a:p>
            <a:r>
              <a:rPr lang="en-US"/>
              <a:t>Copyright © 2018 Douglas B. Ettinger. All rights reserved           Revised 11/9/2018</a:t>
            </a:r>
            <a:endParaRPr lang="en-US" dirty="0"/>
          </a:p>
        </p:txBody>
      </p:sp>
      <p:sp>
        <p:nvSpPr>
          <p:cNvPr id="5" name="Slide Number Placeholder 4"/>
          <p:cNvSpPr>
            <a:spLocks noGrp="1"/>
          </p:cNvSpPr>
          <p:nvPr>
            <p:ph type="sldNum" sz="quarter" idx="12"/>
          </p:nvPr>
        </p:nvSpPr>
        <p:spPr/>
        <p:txBody>
          <a:bodyPr/>
          <a:lstStyle/>
          <a:p>
            <a:fld id="{106AB31E-0B06-4AB8-9B0B-1CB29E2EC884}"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946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31125-BC69-44C1-98EB-FE7A7A1B2C5A}" type="datetime1">
              <a:rPr lang="en-US" smtClean="0"/>
              <a:t>2/24/2019</a:t>
            </a:fld>
            <a:endParaRPr lang="en-US" dirty="0"/>
          </a:p>
        </p:txBody>
      </p:sp>
      <p:sp>
        <p:nvSpPr>
          <p:cNvPr id="3" name="Footer Placeholder 2"/>
          <p:cNvSpPr>
            <a:spLocks noGrp="1"/>
          </p:cNvSpPr>
          <p:nvPr>
            <p:ph type="ftr" sz="quarter" idx="11"/>
          </p:nvPr>
        </p:nvSpPr>
        <p:spPr/>
        <p:txBody>
          <a:bodyPr/>
          <a:lstStyle/>
          <a:p>
            <a:r>
              <a:rPr lang="en-US"/>
              <a:t>Copyright © 2018 Douglas B. Ettinger. All rights reserved           Revised 11/9/2018</a:t>
            </a:r>
            <a:endParaRPr lang="en-US" dirty="0"/>
          </a:p>
        </p:txBody>
      </p:sp>
      <p:sp>
        <p:nvSpPr>
          <p:cNvPr id="4" name="Slide Number Placeholder 3"/>
          <p:cNvSpPr>
            <a:spLocks noGrp="1"/>
          </p:cNvSpPr>
          <p:nvPr>
            <p:ph type="sldNum" sz="quarter" idx="12"/>
          </p:nvPr>
        </p:nvSpPr>
        <p:spPr/>
        <p:txBody>
          <a:bodyPr/>
          <a:lstStyle/>
          <a:p>
            <a:fld id="{106AB31E-0B06-4AB8-9B0B-1CB29E2EC884}" type="slidenum">
              <a:rPr lang="en-US" smtClean="0"/>
              <a:t>‹#›</a:t>
            </a:fld>
            <a:endParaRPr lang="en-US" dirty="0"/>
          </a:p>
        </p:txBody>
      </p:sp>
    </p:spTree>
    <p:extLst>
      <p:ext uri="{BB962C8B-B14F-4D97-AF65-F5344CB8AC3E}">
        <p14:creationId xmlns:p14="http://schemas.microsoft.com/office/powerpoint/2010/main" val="425388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2B6DAD-032F-4ACD-A1D1-F8A47E6A3B25}" type="datetime1">
              <a:rPr lang="en-US" smtClean="0"/>
              <a:t>2/24/2019</a:t>
            </a:fld>
            <a:endParaRPr lang="en-US" dirty="0"/>
          </a:p>
        </p:txBody>
      </p:sp>
      <p:sp>
        <p:nvSpPr>
          <p:cNvPr id="6" name="Footer Placeholder 5"/>
          <p:cNvSpPr>
            <a:spLocks noGrp="1"/>
          </p:cNvSpPr>
          <p:nvPr>
            <p:ph type="ftr" sz="quarter" idx="11"/>
          </p:nvPr>
        </p:nvSpPr>
        <p:spPr/>
        <p:txBody>
          <a:bodyPr/>
          <a:lstStyle/>
          <a:p>
            <a:r>
              <a:rPr lang="en-US"/>
              <a:t>Copyright © 2018 Douglas B. Ettinger. All rights reserved           Revised 11/9/2018</a:t>
            </a:r>
            <a:endParaRPr lang="en-US" dirty="0"/>
          </a:p>
        </p:txBody>
      </p:sp>
      <p:sp>
        <p:nvSpPr>
          <p:cNvPr id="7" name="Slide Number Placeholder 6"/>
          <p:cNvSpPr>
            <a:spLocks noGrp="1"/>
          </p:cNvSpPr>
          <p:nvPr>
            <p:ph type="sldNum" sz="quarter" idx="12"/>
          </p:nvPr>
        </p:nvSpPr>
        <p:spPr/>
        <p:txBody>
          <a:bodyPr/>
          <a:lstStyle/>
          <a:p>
            <a:fld id="{106AB31E-0B06-4AB8-9B0B-1CB29E2EC884}"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193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56EFF26-940A-4AC9-8865-46BF2E8D6D48}" type="datetime1">
              <a:rPr lang="en-US" smtClean="0"/>
              <a:t>2/24/2019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Copyright © 2018 Douglas B. Ettinger. All rights reserved           Revised 11/9/2018</a:t>
            </a:r>
            <a:endParaRPr lang="en-US" dirty="0"/>
          </a:p>
        </p:txBody>
      </p:sp>
      <p:sp>
        <p:nvSpPr>
          <p:cNvPr id="7" name="Slide Number Placeholder 6"/>
          <p:cNvSpPr>
            <a:spLocks noGrp="1"/>
          </p:cNvSpPr>
          <p:nvPr>
            <p:ph type="sldNum" sz="quarter" idx="12"/>
          </p:nvPr>
        </p:nvSpPr>
        <p:spPr/>
        <p:txBody>
          <a:bodyPr/>
          <a:lstStyle/>
          <a:p>
            <a:fld id="{106AB31E-0B06-4AB8-9B0B-1CB29E2EC884}"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796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1C8E139-078D-4DEE-B616-A2D8019F886C}" type="datetime1">
              <a:rPr lang="en-US" smtClean="0"/>
              <a:t>2/24/2019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Copyright © 2018 Douglas B. Ettinger. All rights reserved           Revised 11/9/2018</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06AB31E-0B06-4AB8-9B0B-1CB29E2EC884}"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0043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587F61-0060-4A64-B6ED-728E8741957E}"/>
              </a:ext>
            </a:extLst>
          </p:cNvPr>
          <p:cNvSpPr>
            <a:spLocks noGrp="1"/>
          </p:cNvSpPr>
          <p:nvPr>
            <p:ph type="subTitle" idx="1"/>
          </p:nvPr>
        </p:nvSpPr>
        <p:spPr>
          <a:xfrm>
            <a:off x="2417780" y="3531204"/>
            <a:ext cx="8637072" cy="2453960"/>
          </a:xfrm>
        </p:spPr>
        <p:txBody>
          <a:bodyPr>
            <a:normAutofit/>
          </a:bodyPr>
          <a:lstStyle/>
          <a:p>
            <a:pPr algn="ctr"/>
            <a:r>
              <a:rPr lang="en-US" sz="2400" dirty="0"/>
              <a:t>The Great Deluge:  Fact or Fiction?</a:t>
            </a:r>
            <a:br>
              <a:rPr lang="en-US" dirty="0"/>
            </a:br>
            <a:r>
              <a:rPr lang="en-US" dirty="0"/>
              <a:t>Making Sense of and Bringing Together all the Reasonable</a:t>
            </a:r>
            <a:br>
              <a:rPr lang="en-US" dirty="0"/>
            </a:br>
            <a:r>
              <a:rPr lang="en-US" dirty="0"/>
              <a:t>Scientific Hypotheses and Legends of worldwide cultures</a:t>
            </a:r>
          </a:p>
          <a:p>
            <a:pPr algn="ctr"/>
            <a:endParaRPr lang="en-US" dirty="0"/>
          </a:p>
          <a:p>
            <a:r>
              <a:rPr lang="en-US" sz="1600" dirty="0"/>
              <a:t>Copyright © 2018 Douglas B. Ettinger. All rights reserved            Revised 11/9/2018</a:t>
            </a:r>
          </a:p>
        </p:txBody>
      </p:sp>
      <p:pic>
        <p:nvPicPr>
          <p:cNvPr id="8" name="Picture 7" descr="A picture containing nature&#10;&#10;Description automatically generated">
            <a:extLst>
              <a:ext uri="{FF2B5EF4-FFF2-40B4-BE49-F238E27FC236}">
                <a16:creationId xmlns:a16="http://schemas.microsoft.com/office/drawing/2014/main" id="{16637031-48DE-4684-9BF8-232A7D8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769" y="102204"/>
            <a:ext cx="4396382" cy="3326796"/>
          </a:xfrm>
          <a:prstGeom prst="rect">
            <a:avLst/>
          </a:prstGeom>
        </p:spPr>
      </p:pic>
    </p:spTree>
    <p:extLst>
      <p:ext uri="{BB962C8B-B14F-4D97-AF65-F5344CB8AC3E}">
        <p14:creationId xmlns:p14="http://schemas.microsoft.com/office/powerpoint/2010/main" val="86127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B9D8-FBF8-447B-B631-A787BDE463AB}"/>
              </a:ext>
            </a:extLst>
          </p:cNvPr>
          <p:cNvSpPr>
            <a:spLocks noGrp="1"/>
          </p:cNvSpPr>
          <p:nvPr>
            <p:ph type="title"/>
          </p:nvPr>
        </p:nvSpPr>
        <p:spPr/>
        <p:txBody>
          <a:bodyPr/>
          <a:lstStyle/>
          <a:p>
            <a:pPr algn="ctr"/>
            <a:r>
              <a:rPr lang="en-US" dirty="0"/>
              <a:t>Supposedly, it rained 40 days and 40 nights.  These waters came from the ‘Deep’</a:t>
            </a:r>
          </a:p>
        </p:txBody>
      </p:sp>
      <p:sp>
        <p:nvSpPr>
          <p:cNvPr id="3" name="Content Placeholder 2">
            <a:extLst>
              <a:ext uri="{FF2B5EF4-FFF2-40B4-BE49-F238E27FC236}">
                <a16:creationId xmlns:a16="http://schemas.microsoft.com/office/drawing/2014/main" id="{B291AAD5-3764-402F-A758-A727E9F70C2E}"/>
              </a:ext>
            </a:extLst>
          </p:cNvPr>
          <p:cNvSpPr>
            <a:spLocks noGrp="1"/>
          </p:cNvSpPr>
          <p:nvPr>
            <p:ph sz="half" idx="1"/>
          </p:nvPr>
        </p:nvSpPr>
        <p:spPr/>
        <p:txBody>
          <a:bodyPr>
            <a:normAutofit fontScale="92500"/>
          </a:bodyPr>
          <a:lstStyle/>
          <a:p>
            <a:r>
              <a:rPr lang="en-US" dirty="0"/>
              <a:t>The theory of ‘hydroplates’, developed by Walt Brown, Ph.D., may have the answer.</a:t>
            </a:r>
          </a:p>
          <a:p>
            <a:r>
              <a:rPr lang="en-US" dirty="0"/>
              <a:t>The oceanic rifts pulled apart and jettisoned huge amounts of subterranean super-critically heated water.</a:t>
            </a:r>
          </a:p>
          <a:p>
            <a:r>
              <a:rPr lang="en-US" dirty="0"/>
              <a:t>This muck-filled water froze in Arctic regions as it fell and buried megafauna and created unusual sediments worldwide.</a:t>
            </a:r>
          </a:p>
        </p:txBody>
      </p:sp>
      <p:pic>
        <p:nvPicPr>
          <p:cNvPr id="6" name="Content Placeholder 5">
            <a:extLst>
              <a:ext uri="{FF2B5EF4-FFF2-40B4-BE49-F238E27FC236}">
                <a16:creationId xmlns:a16="http://schemas.microsoft.com/office/drawing/2014/main" id="{845C6230-2756-44A9-8B04-F398389284C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80728" y="2010878"/>
            <a:ext cx="4777798" cy="3448595"/>
          </a:xfrm>
        </p:spPr>
      </p:pic>
      <p:sp>
        <p:nvSpPr>
          <p:cNvPr id="4" name="Footer Placeholder 3">
            <a:extLst>
              <a:ext uri="{FF2B5EF4-FFF2-40B4-BE49-F238E27FC236}">
                <a16:creationId xmlns:a16="http://schemas.microsoft.com/office/drawing/2014/main" id="{651C0CCA-D9BF-4805-86A8-E358C5C76465}"/>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528651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33C5-A6C1-49CE-B939-C54CA2DA46E2}"/>
              </a:ext>
            </a:extLst>
          </p:cNvPr>
          <p:cNvSpPr>
            <a:spLocks noGrp="1"/>
          </p:cNvSpPr>
          <p:nvPr>
            <p:ph type="title"/>
          </p:nvPr>
        </p:nvSpPr>
        <p:spPr/>
        <p:txBody>
          <a:bodyPr/>
          <a:lstStyle/>
          <a:p>
            <a:pPr algn="ctr"/>
            <a:r>
              <a:rPr lang="en-US" dirty="0"/>
              <a:t>What caused these unusual sources of water to appear?</a:t>
            </a:r>
          </a:p>
        </p:txBody>
      </p:sp>
      <p:sp>
        <p:nvSpPr>
          <p:cNvPr id="3" name="Content Placeholder 2">
            <a:extLst>
              <a:ext uri="{FF2B5EF4-FFF2-40B4-BE49-F238E27FC236}">
                <a16:creationId xmlns:a16="http://schemas.microsoft.com/office/drawing/2014/main" id="{FFE37CC5-F9A4-41E2-AB55-006818EEB2AC}"/>
              </a:ext>
            </a:extLst>
          </p:cNvPr>
          <p:cNvSpPr>
            <a:spLocks noGrp="1"/>
          </p:cNvSpPr>
          <p:nvPr>
            <p:ph sz="half" idx="1"/>
          </p:nvPr>
        </p:nvSpPr>
        <p:spPr>
          <a:xfrm>
            <a:off x="1447331" y="2010878"/>
            <a:ext cx="4645152" cy="4131304"/>
          </a:xfrm>
        </p:spPr>
        <p:txBody>
          <a:bodyPr>
            <a:normAutofit lnSpcReduction="10000"/>
          </a:bodyPr>
          <a:lstStyle/>
          <a:p>
            <a:r>
              <a:rPr lang="en-US" dirty="0"/>
              <a:t>The Earth’s Crust/Mantle Shell (CMS) rotated about 25 degrees latitudinally accounting for:</a:t>
            </a:r>
          </a:p>
          <a:p>
            <a:pPr lvl="1"/>
            <a:r>
              <a:rPr lang="en-US" dirty="0"/>
              <a:t>Stellar, solar and lunar derangements</a:t>
            </a:r>
          </a:p>
          <a:p>
            <a:pPr lvl="1"/>
            <a:r>
              <a:rPr lang="en-US" dirty="0"/>
              <a:t>Topographical disturbances</a:t>
            </a:r>
          </a:p>
          <a:p>
            <a:pPr lvl="1"/>
            <a:r>
              <a:rPr lang="en-US" dirty="0"/>
              <a:t>The eventual melting and permanent disappearance of the Laurentide Ice Sheet</a:t>
            </a:r>
          </a:p>
          <a:p>
            <a:pPr lvl="1"/>
            <a:r>
              <a:rPr lang="en-US" i="1" dirty="0"/>
              <a:t>The sinking of the Antarctica land mass to release its ice cap causing the Flood.</a:t>
            </a:r>
          </a:p>
          <a:p>
            <a:pPr lvl="1"/>
            <a:r>
              <a:rPr lang="en-US" dirty="0"/>
              <a:t>The permanent climatic change in Siberia, and the desertification in Africa.</a:t>
            </a:r>
          </a:p>
        </p:txBody>
      </p:sp>
      <p:pic>
        <p:nvPicPr>
          <p:cNvPr id="6" name="Content Placeholder 5">
            <a:extLst>
              <a:ext uri="{FF2B5EF4-FFF2-40B4-BE49-F238E27FC236}">
                <a16:creationId xmlns:a16="http://schemas.microsoft.com/office/drawing/2014/main" id="{DA40302C-99FF-4C24-897A-F1A7EF4FE4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4117" y="2017713"/>
            <a:ext cx="4063791" cy="3441700"/>
          </a:xfrm>
        </p:spPr>
      </p:pic>
      <p:sp>
        <p:nvSpPr>
          <p:cNvPr id="4" name="Footer Placeholder 3">
            <a:extLst>
              <a:ext uri="{FF2B5EF4-FFF2-40B4-BE49-F238E27FC236}">
                <a16:creationId xmlns:a16="http://schemas.microsoft.com/office/drawing/2014/main" id="{F758EE07-ED35-4210-9B07-B9E1EF994A20}"/>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3067961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470E-67E3-469F-A016-3C9CCDCF6E7F}"/>
              </a:ext>
            </a:extLst>
          </p:cNvPr>
          <p:cNvSpPr>
            <a:spLocks noGrp="1"/>
          </p:cNvSpPr>
          <p:nvPr>
            <p:ph type="title"/>
          </p:nvPr>
        </p:nvSpPr>
        <p:spPr/>
        <p:txBody>
          <a:bodyPr>
            <a:normAutofit fontScale="90000"/>
          </a:bodyPr>
          <a:lstStyle/>
          <a:p>
            <a:pPr algn="ctr"/>
            <a:r>
              <a:rPr lang="en-US" dirty="0"/>
              <a:t>The Earth’s Crust rotated about the liquid inner core, but retained its spin axis alignment</a:t>
            </a:r>
          </a:p>
        </p:txBody>
      </p:sp>
      <p:sp>
        <p:nvSpPr>
          <p:cNvPr id="3" name="Content Placeholder 2">
            <a:extLst>
              <a:ext uri="{FF2B5EF4-FFF2-40B4-BE49-F238E27FC236}">
                <a16:creationId xmlns:a16="http://schemas.microsoft.com/office/drawing/2014/main" id="{78D9AC9B-0169-4DBD-A61B-8BED3E695626}"/>
              </a:ext>
            </a:extLst>
          </p:cNvPr>
          <p:cNvSpPr>
            <a:spLocks noGrp="1"/>
          </p:cNvSpPr>
          <p:nvPr>
            <p:ph sz="half" idx="1"/>
          </p:nvPr>
        </p:nvSpPr>
        <p:spPr>
          <a:xfrm>
            <a:off x="1447330" y="2010878"/>
            <a:ext cx="4886357" cy="3604831"/>
          </a:xfrm>
        </p:spPr>
        <p:txBody>
          <a:bodyPr>
            <a:normAutofit fontScale="92500" lnSpcReduction="20000"/>
          </a:bodyPr>
          <a:lstStyle/>
          <a:p>
            <a:r>
              <a:rPr lang="en-US" dirty="0"/>
              <a:t>The oblateness of the crustal surface is affected worldwide;  the equator is 6 miles higher at the equator than at the poles.  Rotating the shell creates elevation changes and other crustal disturbances.</a:t>
            </a:r>
          </a:p>
          <a:p>
            <a:r>
              <a:rPr lang="en-US" dirty="0"/>
              <a:t>Tectonic affects synchronously raise entire mountain ranges and plateaus and open rifts.</a:t>
            </a:r>
          </a:p>
          <a:p>
            <a:r>
              <a:rPr lang="en-US" dirty="0"/>
              <a:t>The magnetic poles are relocated and are now drifting because the residual magnetism in the mantle is weakening at previous polar locations.</a:t>
            </a:r>
          </a:p>
          <a:p>
            <a:endParaRPr lang="en-US" dirty="0"/>
          </a:p>
          <a:p>
            <a:endParaRPr lang="en-US" dirty="0"/>
          </a:p>
        </p:txBody>
      </p:sp>
      <p:pic>
        <p:nvPicPr>
          <p:cNvPr id="6" name="Content Placeholder 5">
            <a:extLst>
              <a:ext uri="{FF2B5EF4-FFF2-40B4-BE49-F238E27FC236}">
                <a16:creationId xmlns:a16="http://schemas.microsoft.com/office/drawing/2014/main" id="{4ABFD04C-5FD2-43AF-863B-DC1296F6A5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9987" y="2017713"/>
            <a:ext cx="4052050" cy="3441700"/>
          </a:xfrm>
        </p:spPr>
      </p:pic>
      <p:sp>
        <p:nvSpPr>
          <p:cNvPr id="4" name="Footer Placeholder 3">
            <a:extLst>
              <a:ext uri="{FF2B5EF4-FFF2-40B4-BE49-F238E27FC236}">
                <a16:creationId xmlns:a16="http://schemas.microsoft.com/office/drawing/2014/main" id="{7F3E7653-4BAA-493E-9464-71B288AA41F1}"/>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60346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F074-2672-461E-87ED-5404ABF4A9CA}"/>
              </a:ext>
            </a:extLst>
          </p:cNvPr>
          <p:cNvSpPr>
            <a:spLocks noGrp="1"/>
          </p:cNvSpPr>
          <p:nvPr>
            <p:ph type="title"/>
          </p:nvPr>
        </p:nvSpPr>
        <p:spPr>
          <a:xfrm>
            <a:off x="1377688" y="518191"/>
            <a:ext cx="9603275" cy="1049235"/>
          </a:xfrm>
        </p:spPr>
        <p:txBody>
          <a:bodyPr>
            <a:normAutofit/>
          </a:bodyPr>
          <a:lstStyle/>
          <a:p>
            <a:pPr algn="ctr"/>
            <a:r>
              <a:rPr lang="en-US" dirty="0"/>
              <a:t>So Why did the Crustal/mantle shell (CMS) shift?</a:t>
            </a:r>
          </a:p>
        </p:txBody>
      </p:sp>
      <p:sp>
        <p:nvSpPr>
          <p:cNvPr id="3" name="Content Placeholder 2">
            <a:extLst>
              <a:ext uri="{FF2B5EF4-FFF2-40B4-BE49-F238E27FC236}">
                <a16:creationId xmlns:a16="http://schemas.microsoft.com/office/drawing/2014/main" id="{C91BC380-DB68-4B6C-A9AA-1F7D72925E0E}"/>
              </a:ext>
            </a:extLst>
          </p:cNvPr>
          <p:cNvSpPr>
            <a:spLocks noGrp="1"/>
          </p:cNvSpPr>
          <p:nvPr>
            <p:ph idx="1"/>
          </p:nvPr>
        </p:nvSpPr>
        <p:spPr/>
        <p:txBody>
          <a:bodyPr>
            <a:normAutofit fontScale="92500" lnSpcReduction="10000"/>
          </a:bodyPr>
          <a:lstStyle/>
          <a:p>
            <a:r>
              <a:rPr lang="en-US" dirty="0"/>
              <a:t>The liquid core interface provides a likely place for rotation to be initiated.</a:t>
            </a:r>
          </a:p>
          <a:p>
            <a:r>
              <a:rPr lang="en-US" dirty="0"/>
              <a:t>The massive spinning core provides enough angular momentum to maintain the spin axis.</a:t>
            </a:r>
          </a:p>
          <a:p>
            <a:r>
              <a:rPr lang="en-US" dirty="0"/>
              <a:t>The crust on top of the conductive and flexible Moho layer aids crustal movements on top of the less viscous mantle.  Plate tectonic boundaries are seriously affected with elevation changes.</a:t>
            </a:r>
          </a:p>
          <a:p>
            <a:r>
              <a:rPr lang="en-US" sz="2800" dirty="0"/>
              <a:t>What enormous energies and forces are available to rotate the spinning mass of the crustal/mantle shell (CMS)?</a:t>
            </a:r>
          </a:p>
          <a:p>
            <a:r>
              <a:rPr lang="en-US" dirty="0"/>
              <a:t>These energies are available in the celestial realm.</a:t>
            </a:r>
          </a:p>
        </p:txBody>
      </p:sp>
      <p:sp>
        <p:nvSpPr>
          <p:cNvPr id="4" name="Footer Placeholder 3">
            <a:extLst>
              <a:ext uri="{FF2B5EF4-FFF2-40B4-BE49-F238E27FC236}">
                <a16:creationId xmlns:a16="http://schemas.microsoft.com/office/drawing/2014/main" id="{B05F74E7-DD74-48E7-A562-28CAD2C45C0B}"/>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10876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3B80-3065-4638-A094-6BD1BD116F38}"/>
              </a:ext>
            </a:extLst>
          </p:cNvPr>
          <p:cNvSpPr>
            <a:spLocks noGrp="1"/>
          </p:cNvSpPr>
          <p:nvPr>
            <p:ph type="title"/>
          </p:nvPr>
        </p:nvSpPr>
        <p:spPr>
          <a:xfrm>
            <a:off x="1453288" y="638508"/>
            <a:ext cx="9605635" cy="1059305"/>
          </a:xfrm>
        </p:spPr>
        <p:txBody>
          <a:bodyPr>
            <a:normAutofit/>
          </a:bodyPr>
          <a:lstStyle/>
          <a:p>
            <a:pPr algn="ctr"/>
            <a:r>
              <a:rPr lang="en-US" dirty="0"/>
              <a:t>What Extraterrestrial Energies and forces can affect the earth?</a:t>
            </a:r>
          </a:p>
        </p:txBody>
      </p:sp>
      <p:sp>
        <p:nvSpPr>
          <p:cNvPr id="3" name="Content Placeholder 2">
            <a:extLst>
              <a:ext uri="{FF2B5EF4-FFF2-40B4-BE49-F238E27FC236}">
                <a16:creationId xmlns:a16="http://schemas.microsoft.com/office/drawing/2014/main" id="{E941C542-9832-46CA-8B3A-88A22E51AC34}"/>
              </a:ext>
            </a:extLst>
          </p:cNvPr>
          <p:cNvSpPr>
            <a:spLocks noGrp="1"/>
          </p:cNvSpPr>
          <p:nvPr>
            <p:ph sz="half" idx="1"/>
          </p:nvPr>
        </p:nvSpPr>
        <p:spPr/>
        <p:txBody>
          <a:bodyPr>
            <a:normAutofit/>
          </a:bodyPr>
          <a:lstStyle/>
          <a:p>
            <a:pPr marL="514350" indent="-514350">
              <a:buFont typeface="+mj-lt"/>
              <a:buAutoNum type="arabicPeriod"/>
            </a:pPr>
            <a:r>
              <a:rPr lang="en-US" dirty="0"/>
              <a:t>Large asteroid strike.</a:t>
            </a:r>
          </a:p>
          <a:p>
            <a:pPr marL="514350" indent="-514350">
              <a:buFont typeface="+mj-lt"/>
              <a:buAutoNum type="arabicPeriod"/>
            </a:pPr>
            <a:r>
              <a:rPr lang="en-US" dirty="0"/>
              <a:t>Swarm of comets. </a:t>
            </a:r>
          </a:p>
          <a:p>
            <a:pPr marL="514350" indent="-514350">
              <a:buFont typeface="+mj-lt"/>
              <a:buAutoNum type="arabicPeriod"/>
            </a:pPr>
            <a:r>
              <a:rPr lang="en-US" dirty="0"/>
              <a:t>Unusual amount of solar wind.</a:t>
            </a:r>
          </a:p>
          <a:p>
            <a:pPr marL="514350" indent="-514350">
              <a:buFont typeface="+mj-lt"/>
              <a:buAutoNum type="arabicPeriod"/>
            </a:pPr>
            <a:r>
              <a:rPr lang="en-US" dirty="0"/>
              <a:t>Super-sized Coronal Mass Ejection (CME) from the Sun.  </a:t>
            </a:r>
          </a:p>
          <a:p>
            <a:pPr marL="514350" indent="-514350">
              <a:buFont typeface="+mj-lt"/>
              <a:buAutoNum type="arabicPeriod"/>
            </a:pPr>
            <a:r>
              <a:rPr lang="en-US" dirty="0"/>
              <a:t>Close encounter of a celestial body.</a:t>
            </a:r>
          </a:p>
          <a:p>
            <a:endParaRPr lang="en-US" dirty="0"/>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9C8B8936-0775-4E2B-9346-5A18D32A615B}"/>
              </a:ext>
            </a:extLst>
          </p:cNvPr>
          <p:cNvSpPr>
            <a:spLocks noGrp="1"/>
          </p:cNvSpPr>
          <p:nvPr>
            <p:ph sz="half" idx="2"/>
          </p:nvPr>
        </p:nvSpPr>
        <p:spPr>
          <a:xfrm>
            <a:off x="6413771" y="2017343"/>
            <a:ext cx="4645152" cy="3847748"/>
          </a:xfrm>
        </p:spPr>
        <p:txBody>
          <a:bodyPr>
            <a:normAutofit/>
          </a:bodyPr>
          <a:lstStyle/>
          <a:p>
            <a:pPr marL="0" indent="0">
              <a:buNone/>
            </a:pPr>
            <a:r>
              <a:rPr lang="en-US" dirty="0"/>
              <a:t>Let’s analyze the list:</a:t>
            </a:r>
          </a:p>
          <a:p>
            <a:pPr marL="457200" indent="-457200">
              <a:buFont typeface="+mj-lt"/>
              <a:buAutoNum type="arabicPeriod"/>
            </a:pPr>
            <a:r>
              <a:rPr lang="en-US" b="1" dirty="0"/>
              <a:t>An asteroid </a:t>
            </a:r>
            <a:r>
              <a:rPr lang="en-US" dirty="0"/>
              <a:t>could unleash global catastrophe with tsunamis and a collapsed, dusty atmosphere, but is not capable of causing a global flood nor a CMS displacement.</a:t>
            </a:r>
          </a:p>
          <a:p>
            <a:pPr marL="457200" indent="-457200">
              <a:buFont typeface="+mj-lt"/>
              <a:buAutoNum type="arabicPeriod"/>
            </a:pPr>
            <a:r>
              <a:rPr lang="en-US" b="1" dirty="0"/>
              <a:t>Comets </a:t>
            </a:r>
            <a:r>
              <a:rPr lang="en-US" dirty="0"/>
              <a:t>are very dry and could never supply waters needed to produce a global flood or affect polar ice caps.</a:t>
            </a:r>
          </a:p>
        </p:txBody>
      </p:sp>
      <p:sp>
        <p:nvSpPr>
          <p:cNvPr id="5" name="Footer Placeholder 4">
            <a:extLst>
              <a:ext uri="{FF2B5EF4-FFF2-40B4-BE49-F238E27FC236}">
                <a16:creationId xmlns:a16="http://schemas.microsoft.com/office/drawing/2014/main" id="{A167F6C6-6BB2-44E8-8CB3-B7188C818C7F}"/>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93912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4778-C030-45A9-A049-5C2B80B02E6B}"/>
              </a:ext>
            </a:extLst>
          </p:cNvPr>
          <p:cNvSpPr>
            <a:spLocks noGrp="1"/>
          </p:cNvSpPr>
          <p:nvPr>
            <p:ph type="title"/>
          </p:nvPr>
        </p:nvSpPr>
        <p:spPr>
          <a:xfrm>
            <a:off x="1453288" y="509325"/>
            <a:ext cx="9605635" cy="1059305"/>
          </a:xfrm>
        </p:spPr>
        <p:txBody>
          <a:bodyPr>
            <a:normAutofit fontScale="90000"/>
          </a:bodyPr>
          <a:lstStyle/>
          <a:p>
            <a:pPr algn="ctr"/>
            <a:r>
              <a:rPr lang="en-US" dirty="0"/>
              <a:t>A hypothesis is made for the combination of a Close encounter and solar events to create the necessary Energies and forces</a:t>
            </a:r>
          </a:p>
        </p:txBody>
      </p:sp>
      <p:sp>
        <p:nvSpPr>
          <p:cNvPr id="3" name="Content Placeholder 2">
            <a:extLst>
              <a:ext uri="{FF2B5EF4-FFF2-40B4-BE49-F238E27FC236}">
                <a16:creationId xmlns:a16="http://schemas.microsoft.com/office/drawing/2014/main" id="{E0B345DE-875E-4044-A2F4-AAEB61034951}"/>
              </a:ext>
            </a:extLst>
          </p:cNvPr>
          <p:cNvSpPr>
            <a:spLocks noGrp="1"/>
          </p:cNvSpPr>
          <p:nvPr>
            <p:ph sz="half" idx="1"/>
          </p:nvPr>
        </p:nvSpPr>
        <p:spPr>
          <a:xfrm>
            <a:off x="1447330" y="2010878"/>
            <a:ext cx="4907287" cy="4075886"/>
          </a:xfrm>
        </p:spPr>
        <p:txBody>
          <a:bodyPr>
            <a:noAutofit/>
          </a:bodyPr>
          <a:lstStyle/>
          <a:p>
            <a:pPr marL="0" indent="0">
              <a:buNone/>
            </a:pPr>
            <a:r>
              <a:rPr lang="en-US" sz="1800" b="1" dirty="0"/>
              <a:t>3. &amp; 4. </a:t>
            </a:r>
            <a:r>
              <a:rPr lang="en-US" sz="1800" dirty="0"/>
              <a:t>:  </a:t>
            </a:r>
            <a:r>
              <a:rPr lang="en-US" sz="1800" b="1" dirty="0"/>
              <a:t>Solar winds and a super-CME</a:t>
            </a:r>
          </a:p>
          <a:p>
            <a:r>
              <a:rPr lang="en-US" sz="1800" dirty="0"/>
              <a:t>The Sun emits abnormally large amounts of solar wind, some of which is captured by the Earth to intensify its electric and magnetic fields.</a:t>
            </a:r>
          </a:p>
          <a:p>
            <a:r>
              <a:rPr lang="en-US" sz="1800" dirty="0"/>
              <a:t>The salty oceans and Moho layer become heated and electrically conductive especially at tectonic boundaries. This spinning electric field increases the magnetic dipole strength of the CMS that is aligned with the tilted spin axis.</a:t>
            </a:r>
          </a:p>
          <a:p>
            <a:r>
              <a:rPr lang="en-US" sz="1800" dirty="0"/>
              <a:t>The Sun then ejects one or more super-CMEs aimed at Earth.</a:t>
            </a:r>
          </a:p>
        </p:txBody>
      </p:sp>
      <p:pic>
        <p:nvPicPr>
          <p:cNvPr id="6" name="Content Placeholder 5">
            <a:extLst>
              <a:ext uri="{FF2B5EF4-FFF2-40B4-BE49-F238E27FC236}">
                <a16:creationId xmlns:a16="http://schemas.microsoft.com/office/drawing/2014/main" id="{85CA0298-2C9F-42BA-A807-CD5F9E56718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9722" y="2017713"/>
            <a:ext cx="4372581" cy="3441700"/>
          </a:xfrm>
        </p:spPr>
      </p:pic>
      <p:sp>
        <p:nvSpPr>
          <p:cNvPr id="4" name="Footer Placeholder 3">
            <a:extLst>
              <a:ext uri="{FF2B5EF4-FFF2-40B4-BE49-F238E27FC236}">
                <a16:creationId xmlns:a16="http://schemas.microsoft.com/office/drawing/2014/main" id="{3E9932F9-2015-4BFD-A6FF-6615C2F0FBE1}"/>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34633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F39A-C396-4480-8F10-8C259CBB10C1}"/>
              </a:ext>
            </a:extLst>
          </p:cNvPr>
          <p:cNvSpPr>
            <a:spLocks noGrp="1"/>
          </p:cNvSpPr>
          <p:nvPr>
            <p:ph type="title"/>
          </p:nvPr>
        </p:nvSpPr>
        <p:spPr>
          <a:xfrm>
            <a:off x="1447800" y="638508"/>
            <a:ext cx="9605635" cy="1059305"/>
          </a:xfrm>
        </p:spPr>
        <p:txBody>
          <a:bodyPr>
            <a:normAutofit fontScale="90000"/>
          </a:bodyPr>
          <a:lstStyle/>
          <a:p>
            <a:pPr algn="ctr"/>
            <a:r>
              <a:rPr lang="en-US" dirty="0"/>
              <a:t>Magnetic field strength of A super-</a:t>
            </a:r>
            <a:r>
              <a:rPr lang="en-US" dirty="0" err="1"/>
              <a:t>cme</a:t>
            </a:r>
            <a:r>
              <a:rPr lang="en-US" dirty="0"/>
              <a:t> interacts with Earth’s dipole field to rotate the </a:t>
            </a:r>
            <a:r>
              <a:rPr lang="en-US" u="sng" dirty="0"/>
              <a:t>c</a:t>
            </a:r>
            <a:r>
              <a:rPr lang="en-US" dirty="0"/>
              <a:t>rustal/</a:t>
            </a:r>
            <a:r>
              <a:rPr lang="en-US" u="sng" dirty="0"/>
              <a:t>m</a:t>
            </a:r>
            <a:r>
              <a:rPr lang="en-US" dirty="0"/>
              <a:t>antle </a:t>
            </a:r>
            <a:r>
              <a:rPr lang="en-US" u="sng" dirty="0"/>
              <a:t>s</a:t>
            </a:r>
            <a:r>
              <a:rPr lang="en-US" dirty="0"/>
              <a:t>hell (Cms) 23 to 30 degrees </a:t>
            </a:r>
          </a:p>
        </p:txBody>
      </p:sp>
      <p:pic>
        <p:nvPicPr>
          <p:cNvPr id="6" name="Content Placeholder 5">
            <a:extLst>
              <a:ext uri="{FF2B5EF4-FFF2-40B4-BE49-F238E27FC236}">
                <a16:creationId xmlns:a16="http://schemas.microsoft.com/office/drawing/2014/main" id="{402FA39E-181A-4048-9666-6551E7AB4C8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7800" y="2094883"/>
            <a:ext cx="4645025" cy="3281009"/>
          </a:xfrm>
        </p:spPr>
      </p:pic>
      <p:sp>
        <p:nvSpPr>
          <p:cNvPr id="4" name="Content Placeholder 3">
            <a:extLst>
              <a:ext uri="{FF2B5EF4-FFF2-40B4-BE49-F238E27FC236}">
                <a16:creationId xmlns:a16="http://schemas.microsoft.com/office/drawing/2014/main" id="{7978502C-DE55-4379-A290-20AF1CAB9D5E}"/>
              </a:ext>
            </a:extLst>
          </p:cNvPr>
          <p:cNvSpPr>
            <a:spLocks noGrp="1"/>
          </p:cNvSpPr>
          <p:nvPr>
            <p:ph sz="half" idx="2"/>
          </p:nvPr>
        </p:nvSpPr>
        <p:spPr/>
        <p:txBody>
          <a:bodyPr>
            <a:normAutofit fontScale="92500" lnSpcReduction="20000"/>
          </a:bodyPr>
          <a:lstStyle/>
          <a:p>
            <a:r>
              <a:rPr lang="en-US" dirty="0"/>
              <a:t>This CME washes over the Earth’s magnetosphere and shrinks it downward against the ionosphere along the ecliptic plane</a:t>
            </a:r>
          </a:p>
          <a:p>
            <a:r>
              <a:rPr lang="en-US" dirty="0"/>
              <a:t>CMEs are known to retain a strong magnetic field taken from the Sun and have enough energy, 10</a:t>
            </a:r>
            <a:r>
              <a:rPr lang="en-US" baseline="30000" dirty="0"/>
              <a:t>29</a:t>
            </a:r>
            <a:r>
              <a:rPr lang="en-US" dirty="0"/>
              <a:t> ergs, and/or enough magnetic field strength to re-align Earth’s CMS dipole magnet by rotating it by at least the amount of axial tilt, of 23½ degrees, latitudinally.</a:t>
            </a:r>
          </a:p>
          <a:p>
            <a:endParaRPr lang="en-US" dirty="0"/>
          </a:p>
        </p:txBody>
      </p:sp>
      <p:sp>
        <p:nvSpPr>
          <p:cNvPr id="3" name="Footer Placeholder 2">
            <a:extLst>
              <a:ext uri="{FF2B5EF4-FFF2-40B4-BE49-F238E27FC236}">
                <a16:creationId xmlns:a16="http://schemas.microsoft.com/office/drawing/2014/main" id="{ECECD532-962F-4A47-92ED-FFB661218DD7}"/>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097769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4ADF-3DD4-4617-AABE-DEEFFC84207C}"/>
              </a:ext>
            </a:extLst>
          </p:cNvPr>
          <p:cNvSpPr>
            <a:spLocks noGrp="1"/>
          </p:cNvSpPr>
          <p:nvPr>
            <p:ph type="title"/>
          </p:nvPr>
        </p:nvSpPr>
        <p:spPr>
          <a:xfrm>
            <a:off x="1447331" y="638508"/>
            <a:ext cx="9605635" cy="1059305"/>
          </a:xfrm>
        </p:spPr>
        <p:txBody>
          <a:bodyPr>
            <a:normAutofit fontScale="90000"/>
          </a:bodyPr>
          <a:lstStyle/>
          <a:p>
            <a:pPr algn="ctr"/>
            <a:r>
              <a:rPr lang="en-US" dirty="0"/>
              <a:t>Close encounter of A planet Creates electric discharge As revealed by planetary forensics and Flood traditions</a:t>
            </a:r>
          </a:p>
        </p:txBody>
      </p:sp>
      <p:sp>
        <p:nvSpPr>
          <p:cNvPr id="3" name="Content Placeholder 2">
            <a:extLst>
              <a:ext uri="{FF2B5EF4-FFF2-40B4-BE49-F238E27FC236}">
                <a16:creationId xmlns:a16="http://schemas.microsoft.com/office/drawing/2014/main" id="{8F4DC06D-0B3A-4E5D-B8BB-870BB01BA650}"/>
              </a:ext>
            </a:extLst>
          </p:cNvPr>
          <p:cNvSpPr>
            <a:spLocks noGrp="1"/>
          </p:cNvSpPr>
          <p:nvPr>
            <p:ph sz="half" idx="1"/>
          </p:nvPr>
        </p:nvSpPr>
        <p:spPr>
          <a:xfrm>
            <a:off x="1447331" y="2010878"/>
            <a:ext cx="4645152" cy="4079204"/>
          </a:xfrm>
        </p:spPr>
        <p:txBody>
          <a:bodyPr>
            <a:normAutofit fontScale="92500" lnSpcReduction="20000"/>
          </a:bodyPr>
          <a:lstStyle/>
          <a:p>
            <a:pPr marL="0" indent="0">
              <a:buNone/>
            </a:pPr>
            <a:r>
              <a:rPr lang="en-US" b="1" dirty="0"/>
              <a:t># 5 :  Close encounter</a:t>
            </a:r>
          </a:p>
          <a:p>
            <a:r>
              <a:rPr lang="en-US" b="1" dirty="0"/>
              <a:t>Why was the Laurentide Ice Cap destroyed never to return?</a:t>
            </a:r>
          </a:p>
          <a:p>
            <a:r>
              <a:rPr lang="en-US" dirty="0"/>
              <a:t>It was struck by a high energy plasma discharge that cracked, melted and sputtered it away in the form of ice shards and ice rocks.</a:t>
            </a:r>
          </a:p>
          <a:p>
            <a:r>
              <a:rPr lang="en-US" dirty="0"/>
              <a:t>The new north polar ice cap moved from south of Hudson Bay to the center of the Arctic Ocean.  Southern Canada moved into a  temperate zone which melted any remaining ice sheet.</a:t>
            </a:r>
          </a:p>
        </p:txBody>
      </p:sp>
      <p:pic>
        <p:nvPicPr>
          <p:cNvPr id="6" name="Content Placeholder 5">
            <a:extLst>
              <a:ext uri="{FF2B5EF4-FFF2-40B4-BE49-F238E27FC236}">
                <a16:creationId xmlns:a16="http://schemas.microsoft.com/office/drawing/2014/main" id="{A7A19116-0EA1-4998-BC35-6380FBF09E2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454342" y="1844097"/>
            <a:ext cx="3828906" cy="4176136"/>
          </a:xfrm>
        </p:spPr>
      </p:pic>
      <p:sp>
        <p:nvSpPr>
          <p:cNvPr id="4" name="Footer Placeholder 3">
            <a:extLst>
              <a:ext uri="{FF2B5EF4-FFF2-40B4-BE49-F238E27FC236}">
                <a16:creationId xmlns:a16="http://schemas.microsoft.com/office/drawing/2014/main" id="{605E42E2-A074-4815-87F2-1E220FB9DF26}"/>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376637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C49D-1086-42A8-B9C7-3E2F63D9921E}"/>
              </a:ext>
            </a:extLst>
          </p:cNvPr>
          <p:cNvSpPr>
            <a:spLocks noGrp="1"/>
          </p:cNvSpPr>
          <p:nvPr>
            <p:ph type="title"/>
          </p:nvPr>
        </p:nvSpPr>
        <p:spPr/>
        <p:txBody>
          <a:bodyPr/>
          <a:lstStyle/>
          <a:p>
            <a:pPr algn="ctr"/>
            <a:r>
              <a:rPr lang="en-US" dirty="0"/>
              <a:t>Compelling Proof that Laurentide Ice Sheet was destroyed in the late Pleistocene era</a:t>
            </a:r>
          </a:p>
        </p:txBody>
      </p:sp>
      <p:sp>
        <p:nvSpPr>
          <p:cNvPr id="3" name="Content Placeholder 2">
            <a:extLst>
              <a:ext uri="{FF2B5EF4-FFF2-40B4-BE49-F238E27FC236}">
                <a16:creationId xmlns:a16="http://schemas.microsoft.com/office/drawing/2014/main" id="{A146836F-B2D3-4F80-A154-5B4FDA2740B1}"/>
              </a:ext>
            </a:extLst>
          </p:cNvPr>
          <p:cNvSpPr>
            <a:spLocks noGrp="1"/>
          </p:cNvSpPr>
          <p:nvPr>
            <p:ph sz="half" idx="1"/>
          </p:nvPr>
        </p:nvSpPr>
        <p:spPr>
          <a:xfrm>
            <a:off x="1447331" y="2010878"/>
            <a:ext cx="4645152" cy="4042233"/>
          </a:xfrm>
        </p:spPr>
        <p:txBody>
          <a:bodyPr>
            <a:normAutofit/>
          </a:bodyPr>
          <a:lstStyle/>
          <a:p>
            <a:r>
              <a:rPr lang="en-US" dirty="0"/>
              <a:t>This north polar plasma discharge helped increase the Earth’s dipole magnetic strength aiding in the eventual crustal/mantle shell (CMS) displacement.</a:t>
            </a:r>
          </a:p>
          <a:p>
            <a:r>
              <a:rPr lang="en-US" dirty="0"/>
              <a:t> Some evidence of the sputtered ice sheet are the elongated, uni-directional Carolina bays and Nebraska rain basins now easily detected by satellite photography.</a:t>
            </a:r>
          </a:p>
        </p:txBody>
      </p:sp>
      <p:pic>
        <p:nvPicPr>
          <p:cNvPr id="6" name="Content Placeholder 5">
            <a:extLst>
              <a:ext uri="{FF2B5EF4-FFF2-40B4-BE49-F238E27FC236}">
                <a16:creationId xmlns:a16="http://schemas.microsoft.com/office/drawing/2014/main" id="{38D51B84-9BFB-4071-AA70-DE87683CA7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8221" y="2017713"/>
            <a:ext cx="4495582" cy="3441700"/>
          </a:xfrm>
        </p:spPr>
      </p:pic>
      <p:sp>
        <p:nvSpPr>
          <p:cNvPr id="4" name="Footer Placeholder 3">
            <a:extLst>
              <a:ext uri="{FF2B5EF4-FFF2-40B4-BE49-F238E27FC236}">
                <a16:creationId xmlns:a16="http://schemas.microsoft.com/office/drawing/2014/main" id="{12AB2961-BA8D-4FF5-9C86-68600C1410D4}"/>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469187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C613-A4B9-427F-AAD8-6E108D29F112}"/>
              </a:ext>
            </a:extLst>
          </p:cNvPr>
          <p:cNvSpPr>
            <a:spLocks noGrp="1"/>
          </p:cNvSpPr>
          <p:nvPr>
            <p:ph type="title"/>
          </p:nvPr>
        </p:nvSpPr>
        <p:spPr/>
        <p:txBody>
          <a:bodyPr/>
          <a:lstStyle/>
          <a:p>
            <a:pPr algn="ctr"/>
            <a:r>
              <a:rPr lang="en-US" dirty="0"/>
              <a:t>More Proof that a Plasma Arc blasted away rock under the pre-deluge ice sheet</a:t>
            </a:r>
          </a:p>
        </p:txBody>
      </p:sp>
      <p:pic>
        <p:nvPicPr>
          <p:cNvPr id="6" name="Content Placeholder 5">
            <a:extLst>
              <a:ext uri="{FF2B5EF4-FFF2-40B4-BE49-F238E27FC236}">
                <a16:creationId xmlns:a16="http://schemas.microsoft.com/office/drawing/2014/main" id="{D3BA6612-D8C2-4735-B9F2-101878911F3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70182" y="2185954"/>
            <a:ext cx="4064000" cy="3272909"/>
          </a:xfrm>
        </p:spPr>
      </p:pic>
      <p:sp>
        <p:nvSpPr>
          <p:cNvPr id="4" name="Content Placeholder 3">
            <a:extLst>
              <a:ext uri="{FF2B5EF4-FFF2-40B4-BE49-F238E27FC236}">
                <a16:creationId xmlns:a16="http://schemas.microsoft.com/office/drawing/2014/main" id="{B14BFB39-D509-44F0-94F0-34CCAC1FF296}"/>
              </a:ext>
            </a:extLst>
          </p:cNvPr>
          <p:cNvSpPr>
            <a:spLocks noGrp="1"/>
          </p:cNvSpPr>
          <p:nvPr>
            <p:ph sz="half" idx="2"/>
          </p:nvPr>
        </p:nvSpPr>
        <p:spPr/>
        <p:txBody>
          <a:bodyPr>
            <a:normAutofit lnSpcReduction="10000"/>
          </a:bodyPr>
          <a:lstStyle/>
          <a:p>
            <a:r>
              <a:rPr lang="en-US" dirty="0"/>
              <a:t>The astroblemes of the Hudson and James Bay were formed after the Laurentide ice sheet was penetrated.</a:t>
            </a:r>
          </a:p>
          <a:p>
            <a:r>
              <a:rPr lang="en-US" dirty="0"/>
              <a:t>Evidence is erratic rocks well distributed over the northern hemisphere that were ejected, thus becoming fiery bolides. </a:t>
            </a:r>
          </a:p>
          <a:p>
            <a:r>
              <a:rPr lang="en-US" dirty="0"/>
              <a:t>These rocks are mistakenly thought to be carried by glaciers.  But, ice sheets unlike glaciers have little lateral motion.</a:t>
            </a:r>
          </a:p>
          <a:p>
            <a:endParaRPr lang="en-US" dirty="0"/>
          </a:p>
        </p:txBody>
      </p:sp>
      <p:sp>
        <p:nvSpPr>
          <p:cNvPr id="3" name="Footer Placeholder 2">
            <a:extLst>
              <a:ext uri="{FF2B5EF4-FFF2-40B4-BE49-F238E27FC236}">
                <a16:creationId xmlns:a16="http://schemas.microsoft.com/office/drawing/2014/main" id="{4166E0AC-5076-40C7-A124-930D28DEE1C0}"/>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632435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5B2F-FF76-4071-B527-DAA3A3BCAC00}"/>
              </a:ext>
            </a:extLst>
          </p:cNvPr>
          <p:cNvSpPr>
            <a:spLocks noGrp="1"/>
          </p:cNvSpPr>
          <p:nvPr>
            <p:ph type="title"/>
          </p:nvPr>
        </p:nvSpPr>
        <p:spPr/>
        <p:txBody>
          <a:bodyPr/>
          <a:lstStyle/>
          <a:p>
            <a:pPr algn="ctr"/>
            <a:r>
              <a:rPr lang="en-US" dirty="0"/>
              <a:t>What is the logic that leads to Validity of a Global Flood?</a:t>
            </a:r>
          </a:p>
        </p:txBody>
      </p:sp>
      <p:sp>
        <p:nvSpPr>
          <p:cNvPr id="3" name="Content Placeholder 2">
            <a:extLst>
              <a:ext uri="{FF2B5EF4-FFF2-40B4-BE49-F238E27FC236}">
                <a16:creationId xmlns:a16="http://schemas.microsoft.com/office/drawing/2014/main" id="{460EE796-E54B-41AA-88B3-5BA354ABACE1}"/>
              </a:ext>
            </a:extLst>
          </p:cNvPr>
          <p:cNvSpPr>
            <a:spLocks noGrp="1"/>
          </p:cNvSpPr>
          <p:nvPr>
            <p:ph idx="1"/>
          </p:nvPr>
        </p:nvSpPr>
        <p:spPr/>
        <p:txBody>
          <a:bodyPr/>
          <a:lstStyle/>
          <a:p>
            <a:endParaRPr lang="en-US" dirty="0"/>
          </a:p>
          <a:p>
            <a:pPr marL="0" indent="0" algn="ctr">
              <a:buNone/>
            </a:pPr>
            <a:r>
              <a:rPr lang="en-US" sz="3200" dirty="0"/>
              <a:t>God’s supposed punishment of humankind cannot be explained by natural causes.</a:t>
            </a:r>
            <a:endParaRPr lang="en-US" dirty="0"/>
          </a:p>
          <a:p>
            <a:pPr marL="0" indent="0" algn="ctr">
              <a:buNone/>
            </a:pPr>
            <a:r>
              <a:rPr lang="en-US" sz="3200" dirty="0"/>
              <a:t>OR</a:t>
            </a:r>
          </a:p>
          <a:p>
            <a:pPr marL="0" indent="0" algn="ctr">
              <a:buNone/>
            </a:pPr>
            <a:r>
              <a:rPr lang="en-US" sz="3200" dirty="0"/>
              <a:t>God’s methods can be explained through science.</a:t>
            </a:r>
          </a:p>
        </p:txBody>
      </p:sp>
      <p:sp>
        <p:nvSpPr>
          <p:cNvPr id="4" name="Footer Placeholder 3">
            <a:extLst>
              <a:ext uri="{FF2B5EF4-FFF2-40B4-BE49-F238E27FC236}">
                <a16:creationId xmlns:a16="http://schemas.microsoft.com/office/drawing/2014/main" id="{78B7F5DA-F326-45F2-AA88-09DB317F3853}"/>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345271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4E966-7683-499A-879D-51FF2C11B94F}"/>
              </a:ext>
            </a:extLst>
          </p:cNvPr>
          <p:cNvSpPr>
            <a:spLocks noGrp="1"/>
          </p:cNvSpPr>
          <p:nvPr>
            <p:ph type="title"/>
          </p:nvPr>
        </p:nvSpPr>
        <p:spPr/>
        <p:txBody>
          <a:bodyPr>
            <a:normAutofit/>
          </a:bodyPr>
          <a:lstStyle/>
          <a:p>
            <a:pPr algn="ctr"/>
            <a:r>
              <a:rPr lang="en-US" dirty="0"/>
              <a:t>Surprisingly, More proof for this Earthly electric discharge is found on Mars</a:t>
            </a:r>
          </a:p>
        </p:txBody>
      </p:sp>
      <p:sp>
        <p:nvSpPr>
          <p:cNvPr id="3" name="Content Placeholder 2">
            <a:extLst>
              <a:ext uri="{FF2B5EF4-FFF2-40B4-BE49-F238E27FC236}">
                <a16:creationId xmlns:a16="http://schemas.microsoft.com/office/drawing/2014/main" id="{D642A699-1B44-4F74-AB8D-FF7FEE31C09B}"/>
              </a:ext>
            </a:extLst>
          </p:cNvPr>
          <p:cNvSpPr>
            <a:spLocks noGrp="1"/>
          </p:cNvSpPr>
          <p:nvPr>
            <p:ph sz="half" idx="1"/>
          </p:nvPr>
        </p:nvSpPr>
        <p:spPr>
          <a:xfrm>
            <a:off x="1447331" y="2010878"/>
            <a:ext cx="4645152" cy="4042233"/>
          </a:xfrm>
        </p:spPr>
        <p:txBody>
          <a:bodyPr>
            <a:normAutofit/>
          </a:bodyPr>
          <a:lstStyle/>
          <a:p>
            <a:r>
              <a:rPr lang="en-US" dirty="0"/>
              <a:t>Consensus science has great difficulty accepting such a gargantuan electric discharge or thunderbolt occurring in space even from a close encounter.</a:t>
            </a:r>
          </a:p>
          <a:p>
            <a:r>
              <a:rPr lang="en-US" dirty="0"/>
              <a:t>However, NASA discoveries reveal that these type of discharges related only to electrical phenomena have occurred on other planets such as Mars.  No erosion or tectonics has the ability to cause this Martian-type scarring.</a:t>
            </a:r>
          </a:p>
        </p:txBody>
      </p:sp>
      <p:pic>
        <p:nvPicPr>
          <p:cNvPr id="9" name="Content Placeholder 8">
            <a:extLst>
              <a:ext uri="{FF2B5EF4-FFF2-40B4-BE49-F238E27FC236}">
                <a16:creationId xmlns:a16="http://schemas.microsoft.com/office/drawing/2014/main" id="{44E3FB90-7782-4F66-B61F-BB7DF095860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68655" y="2017712"/>
            <a:ext cx="3851563" cy="3662651"/>
          </a:xfrm>
        </p:spPr>
      </p:pic>
      <p:sp>
        <p:nvSpPr>
          <p:cNvPr id="4" name="Footer Placeholder 3">
            <a:extLst>
              <a:ext uri="{FF2B5EF4-FFF2-40B4-BE49-F238E27FC236}">
                <a16:creationId xmlns:a16="http://schemas.microsoft.com/office/drawing/2014/main" id="{FDD22949-5F5D-4F13-96B9-E3975457EDA4}"/>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300630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5191-4B82-4036-B4C3-295F9FA95FCC}"/>
              </a:ext>
            </a:extLst>
          </p:cNvPr>
          <p:cNvSpPr>
            <a:spLocks noGrp="1"/>
          </p:cNvSpPr>
          <p:nvPr>
            <p:ph type="title"/>
          </p:nvPr>
        </p:nvSpPr>
        <p:spPr/>
        <p:txBody>
          <a:bodyPr>
            <a:normAutofit fontScale="90000"/>
          </a:bodyPr>
          <a:lstStyle/>
          <a:p>
            <a:pPr algn="ctr"/>
            <a:r>
              <a:rPr lang="en-US" dirty="0"/>
              <a:t>Our logic has stepped through paradigms.  But, now it is time to leap over an impassable dogma.</a:t>
            </a:r>
          </a:p>
        </p:txBody>
      </p:sp>
      <p:sp>
        <p:nvSpPr>
          <p:cNvPr id="3" name="Content Placeholder 2">
            <a:extLst>
              <a:ext uri="{FF2B5EF4-FFF2-40B4-BE49-F238E27FC236}">
                <a16:creationId xmlns:a16="http://schemas.microsoft.com/office/drawing/2014/main" id="{C7F9C446-1E59-4E1B-9F84-C9FB7F0B2AB4}"/>
              </a:ext>
            </a:extLst>
          </p:cNvPr>
          <p:cNvSpPr>
            <a:spLocks noGrp="1"/>
          </p:cNvSpPr>
          <p:nvPr>
            <p:ph sz="half" idx="1"/>
          </p:nvPr>
        </p:nvSpPr>
        <p:spPr/>
        <p:txBody>
          <a:bodyPr>
            <a:normAutofit lnSpcReduction="10000"/>
          </a:bodyPr>
          <a:lstStyle/>
          <a:p>
            <a:r>
              <a:rPr lang="en-US" dirty="0"/>
              <a:t>What triggered the Sun to emit anomalous amounts of solar wind and mega-coronal mass ejections (CMEs)?</a:t>
            </a:r>
          </a:p>
          <a:p>
            <a:r>
              <a:rPr lang="en-US" dirty="0"/>
              <a:t>What caused this plasma electric discharge to strike the pre-deluge North Pole?</a:t>
            </a:r>
          </a:p>
          <a:p>
            <a:r>
              <a:rPr lang="en-US" dirty="0"/>
              <a:t>What caused this type of carnage on the solar system’s other planets and moons? </a:t>
            </a:r>
          </a:p>
        </p:txBody>
      </p:sp>
      <p:sp>
        <p:nvSpPr>
          <p:cNvPr id="4" name="Content Placeholder 3">
            <a:extLst>
              <a:ext uri="{FF2B5EF4-FFF2-40B4-BE49-F238E27FC236}">
                <a16:creationId xmlns:a16="http://schemas.microsoft.com/office/drawing/2014/main" id="{987CCA9C-3BFC-49AE-BF89-13D888F8F6D0}"/>
              </a:ext>
            </a:extLst>
          </p:cNvPr>
          <p:cNvSpPr>
            <a:spLocks noGrp="1"/>
          </p:cNvSpPr>
          <p:nvPr>
            <p:ph sz="half" idx="2"/>
          </p:nvPr>
        </p:nvSpPr>
        <p:spPr>
          <a:xfrm>
            <a:off x="6413771" y="2017343"/>
            <a:ext cx="4645152" cy="3940112"/>
          </a:xfrm>
        </p:spPr>
        <p:txBody>
          <a:bodyPr>
            <a:normAutofit lnSpcReduction="10000"/>
          </a:bodyPr>
          <a:lstStyle/>
          <a:p>
            <a:r>
              <a:rPr lang="en-US" dirty="0"/>
              <a:t>The scientific dogma that must be ripped away is the thought that our solar system has remained unchanged for millions of years.</a:t>
            </a:r>
          </a:p>
          <a:p>
            <a:r>
              <a:rPr lang="en-US" dirty="0"/>
              <a:t>NASA discoveries are eventually leading science away from this dogmatism:  anomalous asteroids and comets, planetary rings, tilted spin and magnetic axes, surface impacts and sputtered scarring from electric discharges all help to break-down this paradigm.</a:t>
            </a:r>
          </a:p>
        </p:txBody>
      </p:sp>
      <p:sp>
        <p:nvSpPr>
          <p:cNvPr id="5" name="Footer Placeholder 4">
            <a:extLst>
              <a:ext uri="{FF2B5EF4-FFF2-40B4-BE49-F238E27FC236}">
                <a16:creationId xmlns:a16="http://schemas.microsoft.com/office/drawing/2014/main" id="{0A609D08-6E33-4527-A7A8-270EEB423335}"/>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322422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D29E-6DDA-467F-98AB-05928DC45370}"/>
              </a:ext>
            </a:extLst>
          </p:cNvPr>
          <p:cNvSpPr>
            <a:spLocks noGrp="1"/>
          </p:cNvSpPr>
          <p:nvPr>
            <p:ph type="title"/>
          </p:nvPr>
        </p:nvSpPr>
        <p:spPr/>
        <p:txBody>
          <a:bodyPr/>
          <a:lstStyle/>
          <a:p>
            <a:pPr algn="ctr"/>
            <a:r>
              <a:rPr lang="en-US" dirty="0"/>
              <a:t>Does our Sun have an evil sister star that periodically returns and wrecks havoc ?</a:t>
            </a:r>
          </a:p>
        </p:txBody>
      </p:sp>
      <p:sp>
        <p:nvSpPr>
          <p:cNvPr id="3" name="Content Placeholder 2">
            <a:extLst>
              <a:ext uri="{FF2B5EF4-FFF2-40B4-BE49-F238E27FC236}">
                <a16:creationId xmlns:a16="http://schemas.microsoft.com/office/drawing/2014/main" id="{CB865D01-773C-476E-8307-B286F15D3F94}"/>
              </a:ext>
            </a:extLst>
          </p:cNvPr>
          <p:cNvSpPr>
            <a:spLocks noGrp="1"/>
          </p:cNvSpPr>
          <p:nvPr>
            <p:ph sz="half" idx="1"/>
          </p:nvPr>
        </p:nvSpPr>
        <p:spPr>
          <a:xfrm>
            <a:off x="1447331" y="2010879"/>
            <a:ext cx="4645152" cy="3263086"/>
          </a:xfrm>
        </p:spPr>
        <p:txBody>
          <a:bodyPr>
            <a:normAutofit lnSpcReduction="10000"/>
          </a:bodyPr>
          <a:lstStyle/>
          <a:p>
            <a:r>
              <a:rPr lang="en-US" dirty="0"/>
              <a:t>What can cause immense electrical phenomena and anomalies?</a:t>
            </a:r>
          </a:p>
          <a:p>
            <a:r>
              <a:rPr lang="en-US" dirty="0"/>
              <a:t>What can disturb the Sun and provide more plasma to over-excite it to create increased solar winds and CMEs?</a:t>
            </a:r>
          </a:p>
          <a:p>
            <a:r>
              <a:rPr lang="en-US" dirty="0"/>
              <a:t>How do mass extinctions occur millions of years apart?</a:t>
            </a:r>
          </a:p>
          <a:p>
            <a:pPr marL="0" indent="0">
              <a:buNone/>
            </a:pPr>
            <a:r>
              <a:rPr lang="en-US" dirty="0"/>
              <a:t>  </a:t>
            </a:r>
          </a:p>
          <a:p>
            <a:endParaRPr lang="en-US" dirty="0"/>
          </a:p>
        </p:txBody>
      </p:sp>
      <p:sp>
        <p:nvSpPr>
          <p:cNvPr id="4" name="Content Placeholder 3">
            <a:extLst>
              <a:ext uri="{FF2B5EF4-FFF2-40B4-BE49-F238E27FC236}">
                <a16:creationId xmlns:a16="http://schemas.microsoft.com/office/drawing/2014/main" id="{771317F1-3F93-4CCD-BEF1-772B7A5F66C5}"/>
              </a:ext>
            </a:extLst>
          </p:cNvPr>
          <p:cNvSpPr>
            <a:spLocks noGrp="1"/>
          </p:cNvSpPr>
          <p:nvPr>
            <p:ph sz="half" idx="2"/>
          </p:nvPr>
        </p:nvSpPr>
        <p:spPr>
          <a:xfrm>
            <a:off x="6413771" y="2017342"/>
            <a:ext cx="4645152" cy="3783093"/>
          </a:xfrm>
        </p:spPr>
        <p:txBody>
          <a:bodyPr>
            <a:normAutofit lnSpcReduction="10000"/>
          </a:bodyPr>
          <a:lstStyle/>
          <a:p>
            <a:r>
              <a:rPr lang="en-US" dirty="0"/>
              <a:t>Why are the planets and moons scarred with either electrical sputtering or sputtered materials falling back to create normal impacts craters?</a:t>
            </a:r>
          </a:p>
          <a:p>
            <a:r>
              <a:rPr lang="en-US" dirty="0"/>
              <a:t>NASA HAS BEEN LOOKING FOR THIS STAR MANY YEARS WITH BOTH POWERFUL LAND AND SPACE TELESCOPES.  THEY CALL THIS UNDETECTED CELESTIAL BEING </a:t>
            </a:r>
            <a:r>
              <a:rPr lang="en-US" b="1" dirty="0"/>
              <a:t>NEMESIS.</a:t>
            </a:r>
          </a:p>
        </p:txBody>
      </p:sp>
      <p:sp>
        <p:nvSpPr>
          <p:cNvPr id="5" name="Footer Placeholder 4">
            <a:extLst>
              <a:ext uri="{FF2B5EF4-FFF2-40B4-BE49-F238E27FC236}">
                <a16:creationId xmlns:a16="http://schemas.microsoft.com/office/drawing/2014/main" id="{E5564997-D12A-4FFC-8DD6-AD950D4FFFBF}"/>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4210746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C72F-A886-48F8-87C1-06699F9D9EBA}"/>
              </a:ext>
            </a:extLst>
          </p:cNvPr>
          <p:cNvSpPr>
            <a:spLocks noGrp="1"/>
          </p:cNvSpPr>
          <p:nvPr>
            <p:ph type="title"/>
          </p:nvPr>
        </p:nvSpPr>
        <p:spPr/>
        <p:txBody>
          <a:bodyPr/>
          <a:lstStyle/>
          <a:p>
            <a:pPr algn="ctr"/>
            <a:r>
              <a:rPr lang="en-US" dirty="0"/>
              <a:t>Nemesis is postulated to be a brown dwarf star with its own planets.</a:t>
            </a:r>
          </a:p>
        </p:txBody>
      </p:sp>
      <p:sp>
        <p:nvSpPr>
          <p:cNvPr id="3" name="Content Placeholder 2">
            <a:extLst>
              <a:ext uri="{FF2B5EF4-FFF2-40B4-BE49-F238E27FC236}">
                <a16:creationId xmlns:a16="http://schemas.microsoft.com/office/drawing/2014/main" id="{A0404398-0EDA-49FE-907C-C9A137511355}"/>
              </a:ext>
            </a:extLst>
          </p:cNvPr>
          <p:cNvSpPr>
            <a:spLocks noGrp="1"/>
          </p:cNvSpPr>
          <p:nvPr>
            <p:ph sz="half" idx="1"/>
          </p:nvPr>
        </p:nvSpPr>
        <p:spPr/>
        <p:txBody>
          <a:bodyPr>
            <a:normAutofit fontScale="85000" lnSpcReduction="10000"/>
          </a:bodyPr>
          <a:lstStyle/>
          <a:p>
            <a:pPr marL="0" indent="0">
              <a:buNone/>
            </a:pPr>
            <a:r>
              <a:rPr lang="en-US" b="1" dirty="0"/>
              <a:t>This brown dwarf system addresses all the previous questions:</a:t>
            </a:r>
          </a:p>
          <a:p>
            <a:pPr marL="457200" indent="-457200">
              <a:buFont typeface="+mj-lt"/>
              <a:buAutoNum type="arabicPeriod"/>
            </a:pPr>
            <a:r>
              <a:rPr lang="en-US" dirty="0"/>
              <a:t>Brown dwarfs are highly electrical and magnetic and observed to flare.</a:t>
            </a:r>
          </a:p>
          <a:p>
            <a:pPr marL="457200" indent="-457200">
              <a:buFont typeface="+mj-lt"/>
              <a:buAutoNum type="arabicPeriod"/>
            </a:pPr>
            <a:r>
              <a:rPr lang="en-US" dirty="0"/>
              <a:t>If crossing the heliosphere, this star system can exchange dark or glowing plasma with the Sun.</a:t>
            </a:r>
          </a:p>
          <a:p>
            <a:pPr marL="457200" indent="-457200">
              <a:buFont typeface="+mj-lt"/>
              <a:buAutoNum type="arabicPeriod"/>
            </a:pPr>
            <a:r>
              <a:rPr lang="en-US" dirty="0"/>
              <a:t>Thought to disturb a cometary reservoir or Kuiper Belt Objects, Nemesis could cause comets to fall on the inner planets.</a:t>
            </a:r>
            <a:endParaRPr lang="en-US" b="1" dirty="0"/>
          </a:p>
        </p:txBody>
      </p:sp>
      <p:pic>
        <p:nvPicPr>
          <p:cNvPr id="6" name="Content Placeholder 5">
            <a:extLst>
              <a:ext uri="{FF2B5EF4-FFF2-40B4-BE49-F238E27FC236}">
                <a16:creationId xmlns:a16="http://schemas.microsoft.com/office/drawing/2014/main" id="{EF0C8229-F287-4F5C-90BC-D45D7C5056F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5528" y="2078182"/>
            <a:ext cx="4469324" cy="3381291"/>
          </a:xfrm>
        </p:spPr>
      </p:pic>
      <p:sp>
        <p:nvSpPr>
          <p:cNvPr id="4" name="Footer Placeholder 3">
            <a:extLst>
              <a:ext uri="{FF2B5EF4-FFF2-40B4-BE49-F238E27FC236}">
                <a16:creationId xmlns:a16="http://schemas.microsoft.com/office/drawing/2014/main" id="{7C2331EF-85CC-4188-A745-0821282BAEB0}"/>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3951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DB53-D121-4831-9358-226854D67F5A}"/>
              </a:ext>
            </a:extLst>
          </p:cNvPr>
          <p:cNvSpPr>
            <a:spLocks noGrp="1"/>
          </p:cNvSpPr>
          <p:nvPr>
            <p:ph type="title"/>
          </p:nvPr>
        </p:nvSpPr>
        <p:spPr/>
        <p:txBody>
          <a:bodyPr>
            <a:normAutofit fontScale="90000"/>
          </a:bodyPr>
          <a:lstStyle/>
          <a:p>
            <a:pPr algn="ctr"/>
            <a:r>
              <a:rPr lang="en-US" dirty="0"/>
              <a:t>Nemesis (also called Nibiru) keeps returning by</a:t>
            </a:r>
            <a:br>
              <a:rPr lang="en-US" dirty="0"/>
            </a:br>
            <a:r>
              <a:rPr lang="en-US" dirty="0"/>
              <a:t>orbiting the sun about every 3600 years</a:t>
            </a:r>
          </a:p>
        </p:txBody>
      </p:sp>
      <p:sp>
        <p:nvSpPr>
          <p:cNvPr id="3" name="Content Placeholder 2">
            <a:extLst>
              <a:ext uri="{FF2B5EF4-FFF2-40B4-BE49-F238E27FC236}">
                <a16:creationId xmlns:a16="http://schemas.microsoft.com/office/drawing/2014/main" id="{6E58CC7D-1574-4E4B-8AB1-D82759984F22}"/>
              </a:ext>
            </a:extLst>
          </p:cNvPr>
          <p:cNvSpPr>
            <a:spLocks noGrp="1"/>
          </p:cNvSpPr>
          <p:nvPr>
            <p:ph sz="half" idx="1"/>
          </p:nvPr>
        </p:nvSpPr>
        <p:spPr>
          <a:xfrm>
            <a:off x="1447331" y="2010878"/>
            <a:ext cx="4645152" cy="3965049"/>
          </a:xfrm>
        </p:spPr>
        <p:txBody>
          <a:bodyPr>
            <a:normAutofit lnSpcReduction="10000"/>
          </a:bodyPr>
          <a:lstStyle/>
          <a:p>
            <a:r>
              <a:rPr lang="en-US" dirty="0"/>
              <a:t>Amount of calamity varies during each visit due to orbital positions of the planets and the charge build-up on each celestial body.</a:t>
            </a:r>
          </a:p>
          <a:p>
            <a:r>
              <a:rPr lang="en-US" dirty="0"/>
              <a:t>Nemesis’s inclined orbit possibly crosses near the Main Belt between Mars and Jupiter.</a:t>
            </a:r>
          </a:p>
          <a:p>
            <a:r>
              <a:rPr lang="en-US" dirty="0"/>
              <a:t>Its farthest point is probably 460 AUs from the Sun and is currently traveling away with its last visit near1300 AD. </a:t>
            </a:r>
          </a:p>
          <a:p>
            <a:endParaRPr lang="en-US" dirty="0"/>
          </a:p>
        </p:txBody>
      </p:sp>
      <p:pic>
        <p:nvPicPr>
          <p:cNvPr id="9" name="Content Placeholder 8">
            <a:extLst>
              <a:ext uri="{FF2B5EF4-FFF2-40B4-BE49-F238E27FC236}">
                <a16:creationId xmlns:a16="http://schemas.microsoft.com/office/drawing/2014/main" id="{6D263712-22DE-417E-902B-0F29EFC0F85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25310" y="2105891"/>
            <a:ext cx="5246254" cy="3149600"/>
          </a:xfrm>
        </p:spPr>
      </p:pic>
      <p:sp>
        <p:nvSpPr>
          <p:cNvPr id="4" name="Footer Placeholder 3">
            <a:extLst>
              <a:ext uri="{FF2B5EF4-FFF2-40B4-BE49-F238E27FC236}">
                <a16:creationId xmlns:a16="http://schemas.microsoft.com/office/drawing/2014/main" id="{A2424ACF-F604-409B-B78A-850FD9E7268F}"/>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885785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F6A4-4AC6-48CE-A68E-2A42AB4BC548}"/>
              </a:ext>
            </a:extLst>
          </p:cNvPr>
          <p:cNvSpPr>
            <a:spLocks noGrp="1"/>
          </p:cNvSpPr>
          <p:nvPr>
            <p:ph type="title"/>
          </p:nvPr>
        </p:nvSpPr>
        <p:spPr/>
        <p:txBody>
          <a:bodyPr/>
          <a:lstStyle/>
          <a:p>
            <a:pPr algn="ctr"/>
            <a:r>
              <a:rPr lang="en-US" dirty="0"/>
              <a:t>The Fatal conjunction of Nemesis, Earth and other planets</a:t>
            </a:r>
          </a:p>
        </p:txBody>
      </p:sp>
      <p:sp>
        <p:nvSpPr>
          <p:cNvPr id="3" name="Content Placeholder 2">
            <a:extLst>
              <a:ext uri="{FF2B5EF4-FFF2-40B4-BE49-F238E27FC236}">
                <a16:creationId xmlns:a16="http://schemas.microsoft.com/office/drawing/2014/main" id="{2025FB5D-5BC4-443C-89C3-CCF56DA0A37B}"/>
              </a:ext>
            </a:extLst>
          </p:cNvPr>
          <p:cNvSpPr>
            <a:spLocks noGrp="1"/>
          </p:cNvSpPr>
          <p:nvPr>
            <p:ph sz="half" idx="1"/>
          </p:nvPr>
        </p:nvSpPr>
        <p:spPr>
          <a:xfrm>
            <a:off x="1447331" y="2010877"/>
            <a:ext cx="4645152" cy="4417631"/>
          </a:xfrm>
        </p:spPr>
        <p:txBody>
          <a:bodyPr>
            <a:normAutofit fontScale="92500" lnSpcReduction="10000"/>
          </a:bodyPr>
          <a:lstStyle/>
          <a:p>
            <a:r>
              <a:rPr lang="en-US" dirty="0"/>
              <a:t>A conjunction of Nemesis, Mars, Earth, and perhaps another planet created a series circuit of Birkland currents that sought a grounding on Earth’s North Pole.</a:t>
            </a:r>
          </a:p>
          <a:p>
            <a:r>
              <a:rPr lang="en-US" dirty="0"/>
              <a:t>The event was recorded as the Cosmic Wheel. This archetype had a tongue when it obviously discharged on Earth.</a:t>
            </a:r>
          </a:p>
          <a:p>
            <a:r>
              <a:rPr lang="en-US" dirty="0"/>
              <a:t>The Cosmic Wheel is composed of star’s corona and recorded to have wavy spokes and crescent reflections reminiscent of a dwarf star flaring and sunlight creating phases like those seen on the Moon. </a:t>
            </a:r>
          </a:p>
        </p:txBody>
      </p:sp>
      <p:sp>
        <p:nvSpPr>
          <p:cNvPr id="4" name="Footer Placeholder 3">
            <a:extLst>
              <a:ext uri="{FF2B5EF4-FFF2-40B4-BE49-F238E27FC236}">
                <a16:creationId xmlns:a16="http://schemas.microsoft.com/office/drawing/2014/main" id="{87CDB20A-6478-4A3B-95C7-49DA1CDAE00A}"/>
              </a:ext>
            </a:extLst>
          </p:cNvPr>
          <p:cNvSpPr>
            <a:spLocks noGrp="1"/>
          </p:cNvSpPr>
          <p:nvPr>
            <p:ph type="ftr" sz="quarter" idx="11"/>
          </p:nvPr>
        </p:nvSpPr>
        <p:spPr/>
        <p:txBody>
          <a:bodyPr/>
          <a:lstStyle/>
          <a:p>
            <a:r>
              <a:rPr lang="en-US"/>
              <a:t>Copyright © 2018 Douglas B. Ettinger. All rights reserved           Revised 11/9/2018</a:t>
            </a:r>
            <a:endParaRPr lang="en-US" dirty="0"/>
          </a:p>
        </p:txBody>
      </p:sp>
      <p:pic>
        <p:nvPicPr>
          <p:cNvPr id="9" name="Picture 8">
            <a:extLst>
              <a:ext uri="{FF2B5EF4-FFF2-40B4-BE49-F238E27FC236}">
                <a16:creationId xmlns:a16="http://schemas.microsoft.com/office/drawing/2014/main" id="{74DD1825-E9D6-4541-A325-3E4047474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0415" y="1959352"/>
            <a:ext cx="3052712" cy="4093759"/>
          </a:xfrm>
          <a:prstGeom prst="rect">
            <a:avLst/>
          </a:prstGeom>
        </p:spPr>
      </p:pic>
    </p:spTree>
    <p:extLst>
      <p:ext uri="{BB962C8B-B14F-4D97-AF65-F5344CB8AC3E}">
        <p14:creationId xmlns:p14="http://schemas.microsoft.com/office/powerpoint/2010/main" val="1695336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073D9-3472-463A-B414-0440C4C7C7A3}"/>
              </a:ext>
            </a:extLst>
          </p:cNvPr>
          <p:cNvSpPr>
            <a:spLocks noGrp="1"/>
          </p:cNvSpPr>
          <p:nvPr>
            <p:ph type="title"/>
          </p:nvPr>
        </p:nvSpPr>
        <p:spPr>
          <a:xfrm>
            <a:off x="1447191" y="483907"/>
            <a:ext cx="9607661" cy="1241646"/>
          </a:xfrm>
        </p:spPr>
        <p:txBody>
          <a:bodyPr>
            <a:normAutofit fontScale="90000"/>
          </a:bodyPr>
          <a:lstStyle/>
          <a:p>
            <a:pPr algn="ctr"/>
            <a:r>
              <a:rPr lang="en-US" dirty="0"/>
              <a:t>Proof of the cosmic wheel and nemesis depicted in ancient rock art and stone reliefs –</a:t>
            </a:r>
            <a:br>
              <a:rPr lang="en-US" dirty="0"/>
            </a:br>
            <a:r>
              <a:rPr lang="en-US" dirty="0"/>
              <a:t>These archetypes exist worldwide </a:t>
            </a:r>
          </a:p>
        </p:txBody>
      </p:sp>
      <p:sp>
        <p:nvSpPr>
          <p:cNvPr id="5" name="Text Placeholder 4">
            <a:extLst>
              <a:ext uri="{FF2B5EF4-FFF2-40B4-BE49-F238E27FC236}">
                <a16:creationId xmlns:a16="http://schemas.microsoft.com/office/drawing/2014/main" id="{EE62317A-B7AD-4CD1-B34F-09AC6F29C573}"/>
              </a:ext>
            </a:extLst>
          </p:cNvPr>
          <p:cNvSpPr>
            <a:spLocks noGrp="1"/>
          </p:cNvSpPr>
          <p:nvPr>
            <p:ph type="body" idx="1"/>
          </p:nvPr>
        </p:nvSpPr>
        <p:spPr>
          <a:xfrm>
            <a:off x="1447191" y="1856735"/>
            <a:ext cx="4645152" cy="964757"/>
          </a:xfrm>
        </p:spPr>
        <p:txBody>
          <a:bodyPr>
            <a:normAutofit fontScale="77500" lnSpcReduction="20000"/>
          </a:bodyPr>
          <a:lstStyle/>
          <a:p>
            <a:pPr algn="ctr"/>
            <a:r>
              <a:rPr lang="en-US" dirty="0">
                <a:solidFill>
                  <a:schemeClr val="tx1"/>
                </a:solidFill>
              </a:rPr>
              <a:t>Neolithic rock art depicting stairway (arc discharge) From the Sun-God or nemesis</a:t>
            </a:r>
          </a:p>
        </p:txBody>
      </p:sp>
      <p:pic>
        <p:nvPicPr>
          <p:cNvPr id="10" name="Content Placeholder 9">
            <a:extLst>
              <a:ext uri="{FF2B5EF4-FFF2-40B4-BE49-F238E27FC236}">
                <a16:creationId xmlns:a16="http://schemas.microsoft.com/office/drawing/2014/main" id="{35997175-1441-4D2C-90F1-46C4A00C7C2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24727" y="2904447"/>
            <a:ext cx="1690255" cy="2637371"/>
          </a:xfrm>
        </p:spPr>
      </p:pic>
      <p:sp>
        <p:nvSpPr>
          <p:cNvPr id="7" name="Text Placeholder 6">
            <a:extLst>
              <a:ext uri="{FF2B5EF4-FFF2-40B4-BE49-F238E27FC236}">
                <a16:creationId xmlns:a16="http://schemas.microsoft.com/office/drawing/2014/main" id="{FA438B70-D409-4458-8D15-68463D97A373}"/>
              </a:ext>
            </a:extLst>
          </p:cNvPr>
          <p:cNvSpPr>
            <a:spLocks noGrp="1"/>
          </p:cNvSpPr>
          <p:nvPr>
            <p:ph type="body" sz="quarter" idx="3"/>
          </p:nvPr>
        </p:nvSpPr>
        <p:spPr>
          <a:xfrm>
            <a:off x="6412362" y="1860483"/>
            <a:ext cx="4645152" cy="964758"/>
          </a:xfrm>
        </p:spPr>
        <p:txBody>
          <a:bodyPr>
            <a:normAutofit fontScale="77500" lnSpcReduction="20000"/>
          </a:bodyPr>
          <a:lstStyle/>
          <a:p>
            <a:pPr algn="ctr"/>
            <a:r>
              <a:rPr lang="en-US" dirty="0">
                <a:solidFill>
                  <a:schemeClr val="tx1"/>
                </a:solidFill>
              </a:rPr>
              <a:t>Akkadian seal displaying the nemesis disc with a crescent or phase (a reflection of the Sun’s rays on a Corona envelope)</a:t>
            </a:r>
          </a:p>
        </p:txBody>
      </p:sp>
      <p:pic>
        <p:nvPicPr>
          <p:cNvPr id="12" name="Content Placeholder 11">
            <a:extLst>
              <a:ext uri="{FF2B5EF4-FFF2-40B4-BE49-F238E27FC236}">
                <a16:creationId xmlns:a16="http://schemas.microsoft.com/office/drawing/2014/main" id="{435E4175-6961-45A1-814B-5045788787E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16800" y="2904447"/>
            <a:ext cx="2446905" cy="2729735"/>
          </a:xfrm>
        </p:spPr>
      </p:pic>
      <p:sp>
        <p:nvSpPr>
          <p:cNvPr id="3" name="Footer Placeholder 2">
            <a:extLst>
              <a:ext uri="{FF2B5EF4-FFF2-40B4-BE49-F238E27FC236}">
                <a16:creationId xmlns:a16="http://schemas.microsoft.com/office/drawing/2014/main" id="{69AB0A26-0652-4976-918F-C592A421A1BA}"/>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658021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E50FC-C080-4696-9C56-35C33AA764B9}"/>
              </a:ext>
            </a:extLst>
          </p:cNvPr>
          <p:cNvSpPr>
            <a:spLocks noGrp="1"/>
          </p:cNvSpPr>
          <p:nvPr>
            <p:ph type="title"/>
          </p:nvPr>
        </p:nvSpPr>
        <p:spPr/>
        <p:txBody>
          <a:bodyPr/>
          <a:lstStyle/>
          <a:p>
            <a:pPr algn="ctr"/>
            <a:r>
              <a:rPr lang="en-US" dirty="0"/>
              <a:t>Nemesis remains undetected</a:t>
            </a:r>
          </a:p>
        </p:txBody>
      </p:sp>
      <p:sp>
        <p:nvSpPr>
          <p:cNvPr id="3" name="Content Placeholder 2">
            <a:extLst>
              <a:ext uri="{FF2B5EF4-FFF2-40B4-BE49-F238E27FC236}">
                <a16:creationId xmlns:a16="http://schemas.microsoft.com/office/drawing/2014/main" id="{C72D8AFB-774F-4A34-81BA-DEA33F28DCC3}"/>
              </a:ext>
            </a:extLst>
          </p:cNvPr>
          <p:cNvSpPr>
            <a:spLocks noGrp="1"/>
          </p:cNvSpPr>
          <p:nvPr>
            <p:ph sz="half" idx="1"/>
          </p:nvPr>
        </p:nvSpPr>
        <p:spPr>
          <a:xfrm>
            <a:off x="1447331" y="2010878"/>
            <a:ext cx="4645152" cy="4042233"/>
          </a:xfrm>
        </p:spPr>
        <p:txBody>
          <a:bodyPr>
            <a:normAutofit/>
          </a:bodyPr>
          <a:lstStyle/>
          <a:p>
            <a:r>
              <a:rPr lang="en-US" dirty="0"/>
              <a:t>NASA is not looking in the right place.</a:t>
            </a:r>
          </a:p>
          <a:p>
            <a:r>
              <a:rPr lang="en-US" dirty="0"/>
              <a:t>Nemesis’s infrared signal is probably confused with a Kuiper Belt Object with similar surface temperature.</a:t>
            </a:r>
          </a:p>
          <a:p>
            <a:r>
              <a:rPr lang="en-US" dirty="0"/>
              <a:t>Expected ‘direct motion’ does not exist due to elongated and inclined orbit; hence, algorithms not designed properly. </a:t>
            </a:r>
          </a:p>
          <a:p>
            <a:r>
              <a:rPr lang="en-US" dirty="0"/>
              <a:t>An ‘extinction disc’ shields its expected electromagnetic signals.</a:t>
            </a:r>
          </a:p>
          <a:p>
            <a:endParaRPr lang="en-US" dirty="0"/>
          </a:p>
        </p:txBody>
      </p:sp>
      <p:pic>
        <p:nvPicPr>
          <p:cNvPr id="6" name="Content Placeholder 5">
            <a:extLst>
              <a:ext uri="{FF2B5EF4-FFF2-40B4-BE49-F238E27FC236}">
                <a16:creationId xmlns:a16="http://schemas.microsoft.com/office/drawing/2014/main" id="{75D21413-0F72-47F6-894C-37BDC19EDB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9201" y="2078182"/>
            <a:ext cx="4221018" cy="3448595"/>
          </a:xfrm>
        </p:spPr>
      </p:pic>
      <p:sp>
        <p:nvSpPr>
          <p:cNvPr id="4" name="Footer Placeholder 3">
            <a:extLst>
              <a:ext uri="{FF2B5EF4-FFF2-40B4-BE49-F238E27FC236}">
                <a16:creationId xmlns:a16="http://schemas.microsoft.com/office/drawing/2014/main" id="{60D9EEA6-F078-477C-814D-93D95BF80762}"/>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591519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634B-3CCE-4760-929D-033F723C198F}"/>
              </a:ext>
            </a:extLst>
          </p:cNvPr>
          <p:cNvSpPr>
            <a:spLocks noGrp="1"/>
          </p:cNvSpPr>
          <p:nvPr>
            <p:ph type="title"/>
          </p:nvPr>
        </p:nvSpPr>
        <p:spPr/>
        <p:txBody>
          <a:bodyPr/>
          <a:lstStyle/>
          <a:p>
            <a:pPr algn="ctr"/>
            <a:r>
              <a:rPr lang="en-US" dirty="0"/>
              <a:t>Mankind cannot afford to forget the great deluge</a:t>
            </a:r>
          </a:p>
        </p:txBody>
      </p:sp>
      <p:sp>
        <p:nvSpPr>
          <p:cNvPr id="3" name="Content Placeholder 2">
            <a:extLst>
              <a:ext uri="{FF2B5EF4-FFF2-40B4-BE49-F238E27FC236}">
                <a16:creationId xmlns:a16="http://schemas.microsoft.com/office/drawing/2014/main" id="{F7671EE3-7D95-4A72-9979-C554F910B854}"/>
              </a:ext>
            </a:extLst>
          </p:cNvPr>
          <p:cNvSpPr>
            <a:spLocks noGrp="1"/>
          </p:cNvSpPr>
          <p:nvPr>
            <p:ph sz="half" idx="1"/>
          </p:nvPr>
        </p:nvSpPr>
        <p:spPr>
          <a:xfrm>
            <a:off x="1447331" y="2010878"/>
            <a:ext cx="4645152" cy="4491522"/>
          </a:xfrm>
        </p:spPr>
        <p:txBody>
          <a:bodyPr>
            <a:noAutofit/>
          </a:bodyPr>
          <a:lstStyle/>
          <a:p>
            <a:r>
              <a:rPr lang="en-US" dirty="0"/>
              <a:t>Understanding this tragedy becomes a warning perhaps from God.</a:t>
            </a:r>
          </a:p>
          <a:p>
            <a:r>
              <a:rPr lang="en-US" dirty="0"/>
              <a:t>Preparations are needed to reduce or mitigate the destruction of Nemesis’s return.</a:t>
            </a:r>
          </a:p>
          <a:p>
            <a:r>
              <a:rPr lang="en-US" dirty="0"/>
              <a:t>There is time if we all heed God’s Word and a warning of another revelation of catastrophe.</a:t>
            </a:r>
          </a:p>
        </p:txBody>
      </p:sp>
      <p:pic>
        <p:nvPicPr>
          <p:cNvPr id="6" name="Content Placeholder 5">
            <a:extLst>
              <a:ext uri="{FF2B5EF4-FFF2-40B4-BE49-F238E27FC236}">
                <a16:creationId xmlns:a16="http://schemas.microsoft.com/office/drawing/2014/main" id="{BAA2EB30-7984-4432-9871-F1C90F2FDDD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20873" y="2153639"/>
            <a:ext cx="4738254" cy="3572907"/>
          </a:xfrm>
        </p:spPr>
      </p:pic>
      <p:sp>
        <p:nvSpPr>
          <p:cNvPr id="4" name="Footer Placeholder 3">
            <a:extLst>
              <a:ext uri="{FF2B5EF4-FFF2-40B4-BE49-F238E27FC236}">
                <a16:creationId xmlns:a16="http://schemas.microsoft.com/office/drawing/2014/main" id="{836C203B-FCED-4E92-A6ED-30062DB0BEC4}"/>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240846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547A-963B-4391-A73A-19E9E342EB17}"/>
              </a:ext>
            </a:extLst>
          </p:cNvPr>
          <p:cNvSpPr>
            <a:spLocks noGrp="1"/>
          </p:cNvSpPr>
          <p:nvPr>
            <p:ph type="title"/>
          </p:nvPr>
        </p:nvSpPr>
        <p:spPr/>
        <p:txBody>
          <a:bodyPr>
            <a:normAutofit/>
          </a:bodyPr>
          <a:lstStyle/>
          <a:p>
            <a:pPr algn="ctr"/>
            <a:r>
              <a:rPr lang="en-US" sz="4000" dirty="0"/>
              <a:t>The great Deluge</a:t>
            </a:r>
          </a:p>
        </p:txBody>
      </p:sp>
      <p:sp>
        <p:nvSpPr>
          <p:cNvPr id="3" name="Content Placeholder 2">
            <a:extLst>
              <a:ext uri="{FF2B5EF4-FFF2-40B4-BE49-F238E27FC236}">
                <a16:creationId xmlns:a16="http://schemas.microsoft.com/office/drawing/2014/main" id="{CDE6071B-AC40-4B7E-A0EE-9DF02D5BE44B}"/>
              </a:ext>
            </a:extLst>
          </p:cNvPr>
          <p:cNvSpPr>
            <a:spLocks noGrp="1"/>
          </p:cNvSpPr>
          <p:nvPr>
            <p:ph idx="1"/>
          </p:nvPr>
        </p:nvSpPr>
        <p:spPr>
          <a:xfrm>
            <a:off x="1451579" y="2015732"/>
            <a:ext cx="9603275" cy="4037749"/>
          </a:xfrm>
        </p:spPr>
        <p:txBody>
          <a:bodyPr>
            <a:normAutofit fontScale="70000" lnSpcReduction="20000"/>
          </a:bodyPr>
          <a:lstStyle/>
          <a:p>
            <a:pPr marL="0" indent="0" algn="ctr">
              <a:buNone/>
            </a:pPr>
            <a:r>
              <a:rPr lang="en-US" sz="4000" dirty="0"/>
              <a:t>Did a great flood create a global catastrophe? </a:t>
            </a:r>
          </a:p>
          <a:p>
            <a:pPr marL="0" indent="0" algn="ctr">
              <a:buNone/>
            </a:pPr>
            <a:r>
              <a:rPr lang="en-US" sz="4000" dirty="0"/>
              <a:t>Fact or fiction?  Real or myth?  True memories or just metaphors?</a:t>
            </a:r>
          </a:p>
          <a:p>
            <a:pPr marL="0" indent="0" algn="ctr">
              <a:buNone/>
            </a:pPr>
            <a:br>
              <a:rPr lang="en-US" sz="4000" dirty="0"/>
            </a:br>
            <a:r>
              <a:rPr lang="en-US" sz="4000" dirty="0"/>
              <a:t>Can we learn from our sequestered memories and fears</a:t>
            </a:r>
            <a:r>
              <a:rPr lang="en-US" sz="4000" i="1" dirty="0"/>
              <a:t>?</a:t>
            </a:r>
          </a:p>
          <a:p>
            <a:pPr marL="0" indent="0" algn="ctr">
              <a:buNone/>
            </a:pPr>
            <a:endParaRPr lang="en-US" sz="4000" dirty="0"/>
          </a:p>
          <a:p>
            <a:pPr marL="0" indent="0" algn="ctr">
              <a:buNone/>
            </a:pPr>
            <a:r>
              <a:rPr lang="en-US" sz="4000" dirty="0"/>
              <a:t>Hopefully, you are now better informed to judge and have some of your questions answered.  Thank you for your interest.</a:t>
            </a:r>
          </a:p>
        </p:txBody>
      </p:sp>
      <p:sp>
        <p:nvSpPr>
          <p:cNvPr id="4" name="Footer Placeholder 3">
            <a:extLst>
              <a:ext uri="{FF2B5EF4-FFF2-40B4-BE49-F238E27FC236}">
                <a16:creationId xmlns:a16="http://schemas.microsoft.com/office/drawing/2014/main" id="{9B79E031-3775-4628-A64C-33E3367B7081}"/>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25155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9BAC9D-D902-4DD4-8DBD-5EFE7282D989}"/>
              </a:ext>
            </a:extLst>
          </p:cNvPr>
          <p:cNvSpPr>
            <a:spLocks noGrp="1"/>
          </p:cNvSpPr>
          <p:nvPr>
            <p:ph type="title"/>
          </p:nvPr>
        </p:nvSpPr>
        <p:spPr/>
        <p:txBody>
          <a:bodyPr/>
          <a:lstStyle/>
          <a:p>
            <a:pPr algn="ctr"/>
            <a:r>
              <a:rPr lang="en-US" dirty="0"/>
              <a:t>The Scientific method is chosen that uses Logic and gathered worldwide evidence</a:t>
            </a:r>
          </a:p>
        </p:txBody>
      </p:sp>
      <p:sp>
        <p:nvSpPr>
          <p:cNvPr id="5" name="Content Placeholder 4">
            <a:extLst>
              <a:ext uri="{FF2B5EF4-FFF2-40B4-BE49-F238E27FC236}">
                <a16:creationId xmlns:a16="http://schemas.microsoft.com/office/drawing/2014/main" id="{1E15625F-2077-449D-A458-9581215A5BE6}"/>
              </a:ext>
            </a:extLst>
          </p:cNvPr>
          <p:cNvSpPr>
            <a:spLocks noGrp="1"/>
          </p:cNvSpPr>
          <p:nvPr>
            <p:ph idx="1"/>
          </p:nvPr>
        </p:nvSpPr>
        <p:spPr/>
        <p:txBody>
          <a:bodyPr/>
          <a:lstStyle/>
          <a:p>
            <a:endParaRPr lang="en-US" dirty="0"/>
          </a:p>
          <a:p>
            <a:r>
              <a:rPr lang="en-US" sz="2800" dirty="0"/>
              <a:t>The nature of ancient traditions and myths are inherently unscientific.</a:t>
            </a:r>
          </a:p>
          <a:p>
            <a:r>
              <a:rPr lang="en-US" sz="2800" dirty="0"/>
              <a:t> However, when assessed from a vast collection of geographical and cultural sources these traditions and myths are impressively consistent and statistically confirm the actuality of a flood.</a:t>
            </a:r>
          </a:p>
        </p:txBody>
      </p:sp>
      <p:sp>
        <p:nvSpPr>
          <p:cNvPr id="2" name="Footer Placeholder 1">
            <a:extLst>
              <a:ext uri="{FF2B5EF4-FFF2-40B4-BE49-F238E27FC236}">
                <a16:creationId xmlns:a16="http://schemas.microsoft.com/office/drawing/2014/main" id="{69A386B5-A2D8-4274-A93F-A13E98A79841}"/>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550047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0834-4B11-4E5F-B275-1D1AC6F45281}"/>
              </a:ext>
            </a:extLst>
          </p:cNvPr>
          <p:cNvSpPr>
            <a:spLocks noGrp="1"/>
          </p:cNvSpPr>
          <p:nvPr>
            <p:ph type="title"/>
          </p:nvPr>
        </p:nvSpPr>
        <p:spPr>
          <a:xfrm>
            <a:off x="1449217" y="804890"/>
            <a:ext cx="9605635" cy="520058"/>
          </a:xfrm>
        </p:spPr>
        <p:txBody>
          <a:bodyPr>
            <a:normAutofit fontScale="90000"/>
          </a:bodyPr>
          <a:lstStyle/>
          <a:p>
            <a:pPr algn="ctr"/>
            <a:r>
              <a:rPr lang="en-US" dirty="0"/>
              <a:t>Read my books in either e-book or printed format</a:t>
            </a:r>
          </a:p>
        </p:txBody>
      </p:sp>
      <p:pic>
        <p:nvPicPr>
          <p:cNvPr id="6" name="Content Placeholder 5">
            <a:extLst>
              <a:ext uri="{FF2B5EF4-FFF2-40B4-BE49-F238E27FC236}">
                <a16:creationId xmlns:a16="http://schemas.microsoft.com/office/drawing/2014/main" id="{9AF10EC5-84F7-4A67-BDEC-B676E8F77E5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34073" y="2011363"/>
            <a:ext cx="3744157" cy="4669354"/>
          </a:xfrm>
        </p:spPr>
      </p:pic>
      <p:pic>
        <p:nvPicPr>
          <p:cNvPr id="8" name="Content Placeholder 7">
            <a:extLst>
              <a:ext uri="{FF2B5EF4-FFF2-40B4-BE49-F238E27FC236}">
                <a16:creationId xmlns:a16="http://schemas.microsoft.com/office/drawing/2014/main" id="{A98613F3-65B5-4BE2-8158-807F97410CB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12563" y="2017712"/>
            <a:ext cx="3610948" cy="4663005"/>
          </a:xfrm>
        </p:spPr>
      </p:pic>
      <p:sp>
        <p:nvSpPr>
          <p:cNvPr id="3" name="Footer Placeholder 2">
            <a:extLst>
              <a:ext uri="{FF2B5EF4-FFF2-40B4-BE49-F238E27FC236}">
                <a16:creationId xmlns:a16="http://schemas.microsoft.com/office/drawing/2014/main" id="{FBF03819-4708-4FCF-BF35-E192303C8617}"/>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3300577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71CAE-D531-453D-977B-A7FFDA6F487F}"/>
              </a:ext>
            </a:extLst>
          </p:cNvPr>
          <p:cNvSpPr>
            <a:spLocks noGrp="1"/>
          </p:cNvSpPr>
          <p:nvPr>
            <p:ph type="title"/>
          </p:nvPr>
        </p:nvSpPr>
        <p:spPr/>
        <p:txBody>
          <a:bodyPr>
            <a:normAutofit/>
          </a:bodyPr>
          <a:lstStyle/>
          <a:p>
            <a:pPr algn="ctr"/>
            <a:r>
              <a:rPr lang="en-US" sz="3600" dirty="0"/>
              <a:t>Music by Edgard Rodriguez</a:t>
            </a:r>
          </a:p>
        </p:txBody>
      </p:sp>
      <p:sp>
        <p:nvSpPr>
          <p:cNvPr id="3" name="Content Placeholder 2">
            <a:extLst>
              <a:ext uri="{FF2B5EF4-FFF2-40B4-BE49-F238E27FC236}">
                <a16:creationId xmlns:a16="http://schemas.microsoft.com/office/drawing/2014/main" id="{043D1C41-A0A0-4ECA-9437-DC774B1E8C5B}"/>
              </a:ext>
            </a:extLst>
          </p:cNvPr>
          <p:cNvSpPr>
            <a:spLocks noGrp="1"/>
          </p:cNvSpPr>
          <p:nvPr>
            <p:ph idx="1"/>
          </p:nvPr>
        </p:nvSpPr>
        <p:spPr/>
        <p:txBody>
          <a:bodyPr/>
          <a:lstStyle/>
          <a:p>
            <a:endParaRPr lang="en-US" dirty="0"/>
          </a:p>
          <a:p>
            <a:endParaRPr lang="en-US" dirty="0"/>
          </a:p>
          <a:p>
            <a:pPr marL="0" indent="0" algn="ctr">
              <a:buNone/>
            </a:pPr>
            <a:r>
              <a:rPr lang="en-US" sz="4400" dirty="0"/>
              <a:t>Sounds of Nature:  Relaxing Ocean Surf</a:t>
            </a:r>
          </a:p>
          <a:p>
            <a:pPr marL="0" indent="0" algn="ctr">
              <a:buNone/>
            </a:pPr>
            <a:endParaRPr lang="en-US" sz="4400" dirty="0"/>
          </a:p>
          <a:p>
            <a:pPr marL="0" indent="0" algn="ctr">
              <a:buNone/>
            </a:pPr>
            <a:r>
              <a:rPr lang="en-US" sz="1200" dirty="0"/>
              <a:t>From R&amp;B Genre</a:t>
            </a:r>
          </a:p>
        </p:txBody>
      </p:sp>
      <p:sp>
        <p:nvSpPr>
          <p:cNvPr id="4" name="Footer Placeholder 3">
            <a:extLst>
              <a:ext uri="{FF2B5EF4-FFF2-40B4-BE49-F238E27FC236}">
                <a16:creationId xmlns:a16="http://schemas.microsoft.com/office/drawing/2014/main" id="{9ACE376A-AA9E-4304-B000-DD9453693B42}"/>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132731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1E399-2B58-4D65-904A-0FC0F17BEDF5}"/>
              </a:ext>
            </a:extLst>
          </p:cNvPr>
          <p:cNvSpPr>
            <a:spLocks noGrp="1"/>
          </p:cNvSpPr>
          <p:nvPr>
            <p:ph type="title"/>
          </p:nvPr>
        </p:nvSpPr>
        <p:spPr/>
        <p:txBody>
          <a:bodyPr>
            <a:normAutofit/>
          </a:bodyPr>
          <a:lstStyle/>
          <a:p>
            <a:pPr algn="ctr"/>
            <a:r>
              <a:rPr lang="en-US" sz="3600" dirty="0"/>
              <a:t>Music by Kristian Schultze</a:t>
            </a:r>
          </a:p>
        </p:txBody>
      </p:sp>
      <p:sp>
        <p:nvSpPr>
          <p:cNvPr id="3" name="Content Placeholder 2">
            <a:extLst>
              <a:ext uri="{FF2B5EF4-FFF2-40B4-BE49-F238E27FC236}">
                <a16:creationId xmlns:a16="http://schemas.microsoft.com/office/drawing/2014/main" id="{FA710626-1FFB-4727-BBFD-EB0952097548}"/>
              </a:ext>
            </a:extLst>
          </p:cNvPr>
          <p:cNvSpPr>
            <a:spLocks noGrp="1"/>
          </p:cNvSpPr>
          <p:nvPr>
            <p:ph idx="1"/>
          </p:nvPr>
        </p:nvSpPr>
        <p:spPr/>
        <p:txBody>
          <a:bodyPr>
            <a:normAutofit lnSpcReduction="10000"/>
          </a:bodyPr>
          <a:lstStyle/>
          <a:p>
            <a:endParaRPr lang="en-US" dirty="0"/>
          </a:p>
          <a:p>
            <a:pPr marL="0" indent="0" algn="ctr">
              <a:buNone/>
            </a:pPr>
            <a:r>
              <a:rPr lang="en-US" sz="4800" dirty="0"/>
              <a:t>Album:  Apurimac III</a:t>
            </a:r>
            <a:br>
              <a:rPr lang="en-US" sz="4800" dirty="0"/>
            </a:br>
            <a:r>
              <a:rPr lang="en-US" sz="4800" dirty="0"/>
              <a:t> (Cusco – New Age 1997)</a:t>
            </a:r>
            <a:br>
              <a:rPr lang="en-US" sz="4800" dirty="0"/>
            </a:br>
            <a:r>
              <a:rPr lang="en-US" sz="4800" dirty="0"/>
              <a:t>Ghost Dance</a:t>
            </a:r>
          </a:p>
          <a:p>
            <a:pPr marL="0" indent="0" algn="ctr">
              <a:buNone/>
            </a:pPr>
            <a:r>
              <a:rPr lang="en-US" sz="1800" dirty="0"/>
              <a:t>Genre: New Age</a:t>
            </a:r>
          </a:p>
        </p:txBody>
      </p:sp>
      <p:sp>
        <p:nvSpPr>
          <p:cNvPr id="4" name="Footer Placeholder 3">
            <a:extLst>
              <a:ext uri="{FF2B5EF4-FFF2-40B4-BE49-F238E27FC236}">
                <a16:creationId xmlns:a16="http://schemas.microsoft.com/office/drawing/2014/main" id="{D00FE9D9-F6CE-4F26-986C-C9CA2EFFE3A1}"/>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00905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B530-CF01-46E1-842A-A90FDD95F586}"/>
              </a:ext>
            </a:extLst>
          </p:cNvPr>
          <p:cNvSpPr>
            <a:spLocks noGrp="1"/>
          </p:cNvSpPr>
          <p:nvPr>
            <p:ph type="title"/>
          </p:nvPr>
        </p:nvSpPr>
        <p:spPr>
          <a:xfrm>
            <a:off x="1447331" y="868874"/>
            <a:ext cx="9605635" cy="729017"/>
          </a:xfrm>
        </p:spPr>
        <p:txBody>
          <a:bodyPr/>
          <a:lstStyle/>
          <a:p>
            <a:pPr algn="ctr"/>
            <a:r>
              <a:rPr lang="en-US" dirty="0"/>
              <a:t>Great Deluge traditions are assessed</a:t>
            </a:r>
          </a:p>
        </p:txBody>
      </p:sp>
      <p:sp>
        <p:nvSpPr>
          <p:cNvPr id="3" name="Content Placeholder 2">
            <a:extLst>
              <a:ext uri="{FF2B5EF4-FFF2-40B4-BE49-F238E27FC236}">
                <a16:creationId xmlns:a16="http://schemas.microsoft.com/office/drawing/2014/main" id="{B1D4F4A4-1D68-4698-8393-0E4FDF268602}"/>
              </a:ext>
            </a:extLst>
          </p:cNvPr>
          <p:cNvSpPr>
            <a:spLocks noGrp="1"/>
          </p:cNvSpPr>
          <p:nvPr>
            <p:ph sz="half" idx="1"/>
          </p:nvPr>
        </p:nvSpPr>
        <p:spPr/>
        <p:txBody>
          <a:bodyPr>
            <a:normAutofit fontScale="92500" lnSpcReduction="20000"/>
          </a:bodyPr>
          <a:lstStyle/>
          <a:p>
            <a:r>
              <a:rPr lang="en-US" sz="2200" dirty="0"/>
              <a:t>Geographical, cultural and language barriers made communication impossible between the myriad of cultures which gives credence to the authenticity of independent flood stories.</a:t>
            </a:r>
          </a:p>
          <a:p>
            <a:r>
              <a:rPr lang="en-US" sz="2200" dirty="0"/>
              <a:t>These stories are global in extent covering every continent and most large island clusters.</a:t>
            </a:r>
          </a:p>
          <a:p>
            <a:r>
              <a:rPr lang="en-US" sz="2200" dirty="0"/>
              <a:t>More than 230 flood legends describe a few humans surviving in a large boat.</a:t>
            </a:r>
          </a:p>
          <a:p>
            <a:endParaRPr lang="en-US" dirty="0"/>
          </a:p>
        </p:txBody>
      </p:sp>
      <p:sp>
        <p:nvSpPr>
          <p:cNvPr id="4" name="Content Placeholder 3">
            <a:extLst>
              <a:ext uri="{FF2B5EF4-FFF2-40B4-BE49-F238E27FC236}">
                <a16:creationId xmlns:a16="http://schemas.microsoft.com/office/drawing/2014/main" id="{99A5AC8A-B021-40E3-AD5B-22BEFBA69609}"/>
              </a:ext>
            </a:extLst>
          </p:cNvPr>
          <p:cNvSpPr>
            <a:spLocks noGrp="1"/>
          </p:cNvSpPr>
          <p:nvPr>
            <p:ph sz="half" idx="2"/>
          </p:nvPr>
        </p:nvSpPr>
        <p:spPr>
          <a:xfrm>
            <a:off x="6413771" y="2017343"/>
            <a:ext cx="4645152" cy="4161784"/>
          </a:xfrm>
        </p:spPr>
        <p:txBody>
          <a:bodyPr>
            <a:noAutofit/>
          </a:bodyPr>
          <a:lstStyle/>
          <a:p>
            <a:r>
              <a:rPr lang="en-US" sz="1800" kern="900" dirty="0"/>
              <a:t>Original storytellers emphasized the easily comprehended effects rather than the technically complex causes - their sagas were mostly designed for the illiterate masses.</a:t>
            </a:r>
          </a:p>
          <a:p>
            <a:r>
              <a:rPr lang="en-US" sz="1800" kern="900" dirty="0"/>
              <a:t>As destroyed civilizations begin once again, overtime, contempt arises for everything not understood. Men doubt, sneer, and reject the many surviving stories of reality.  These truths easily turn into myths and legends with masqueraded embellishments.</a:t>
            </a:r>
          </a:p>
        </p:txBody>
      </p:sp>
      <p:sp>
        <p:nvSpPr>
          <p:cNvPr id="5" name="Footer Placeholder 4">
            <a:extLst>
              <a:ext uri="{FF2B5EF4-FFF2-40B4-BE49-F238E27FC236}">
                <a16:creationId xmlns:a16="http://schemas.microsoft.com/office/drawing/2014/main" id="{A6C3C402-FCF4-47F5-A943-DCF3ECCB881B}"/>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4150066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7557-9677-4C88-8022-4380672E326C}"/>
              </a:ext>
            </a:extLst>
          </p:cNvPr>
          <p:cNvSpPr>
            <a:spLocks noGrp="1"/>
          </p:cNvSpPr>
          <p:nvPr>
            <p:ph type="title"/>
          </p:nvPr>
        </p:nvSpPr>
        <p:spPr/>
        <p:txBody>
          <a:bodyPr/>
          <a:lstStyle/>
          <a:p>
            <a:pPr algn="ctr"/>
            <a:r>
              <a:rPr lang="en-US" dirty="0"/>
              <a:t>Similar Indelible impressions Shared by numerous oft unrelated peoples</a:t>
            </a:r>
          </a:p>
        </p:txBody>
      </p:sp>
      <p:sp>
        <p:nvSpPr>
          <p:cNvPr id="3" name="Content Placeholder 2">
            <a:extLst>
              <a:ext uri="{FF2B5EF4-FFF2-40B4-BE49-F238E27FC236}">
                <a16:creationId xmlns:a16="http://schemas.microsoft.com/office/drawing/2014/main" id="{9A038C71-41AE-441B-BB56-C4CDC41102B8}"/>
              </a:ext>
            </a:extLst>
          </p:cNvPr>
          <p:cNvSpPr>
            <a:spLocks noGrp="1"/>
          </p:cNvSpPr>
          <p:nvPr>
            <p:ph sz="half" idx="1"/>
          </p:nvPr>
        </p:nvSpPr>
        <p:spPr/>
        <p:txBody>
          <a:bodyPr>
            <a:normAutofit fontScale="92500"/>
          </a:bodyPr>
          <a:lstStyle/>
          <a:p>
            <a:r>
              <a:rPr lang="en-US" dirty="0"/>
              <a:t>Many historians’ claim that the scriptural story of Noah was disseminated everywhere by Christian missionaries is absurd.</a:t>
            </a:r>
          </a:p>
          <a:p>
            <a:r>
              <a:rPr lang="en-US" dirty="0"/>
              <a:t>Hundreds of flood traditions share many different effects occurring together:</a:t>
            </a:r>
          </a:p>
          <a:p>
            <a:pPr marL="457200" indent="-457200">
              <a:buFont typeface="+mj-lt"/>
              <a:buAutoNum type="arabicPeriod"/>
            </a:pPr>
            <a:r>
              <a:rPr lang="en-US" dirty="0"/>
              <a:t>Terrible conflagration preceding and extinguished by a flood.</a:t>
            </a:r>
          </a:p>
        </p:txBody>
      </p:sp>
      <p:sp>
        <p:nvSpPr>
          <p:cNvPr id="4" name="Content Placeholder 3">
            <a:extLst>
              <a:ext uri="{FF2B5EF4-FFF2-40B4-BE49-F238E27FC236}">
                <a16:creationId xmlns:a16="http://schemas.microsoft.com/office/drawing/2014/main" id="{CB4F208C-3B9C-4EA4-A0F3-A1B3C745F644}"/>
              </a:ext>
            </a:extLst>
          </p:cNvPr>
          <p:cNvSpPr>
            <a:spLocks noGrp="1"/>
          </p:cNvSpPr>
          <p:nvPr>
            <p:ph sz="half" idx="2"/>
          </p:nvPr>
        </p:nvSpPr>
        <p:spPr/>
        <p:txBody>
          <a:bodyPr>
            <a:normAutofit fontScale="92500"/>
          </a:bodyPr>
          <a:lstStyle/>
          <a:p>
            <a:pPr marL="457200" indent="-457200">
              <a:buFont typeface="+mj-lt"/>
              <a:buAutoNum type="arabicPeriod" startAt="2"/>
            </a:pPr>
            <a:r>
              <a:rPr lang="en-US" dirty="0"/>
              <a:t>Cosmic bodies engaging in wars in the observable celestial realm.</a:t>
            </a:r>
          </a:p>
          <a:p>
            <a:pPr marL="457200" indent="-457200">
              <a:buFont typeface="+mj-lt"/>
              <a:buAutoNum type="arabicPeriod" startAt="2"/>
            </a:pPr>
            <a:r>
              <a:rPr lang="en-US" dirty="0"/>
              <a:t>General disorder of the celestial bodies including the stars.</a:t>
            </a:r>
          </a:p>
          <a:p>
            <a:pPr marL="457200" indent="-457200">
              <a:buFont typeface="+mj-lt"/>
              <a:buAutoNum type="arabicPeriod" startAt="2"/>
            </a:pPr>
            <a:r>
              <a:rPr lang="en-US" dirty="0"/>
              <a:t>Collapsed sky, polluted dusty air, cyclonic winds, and prolonged darkness.</a:t>
            </a:r>
          </a:p>
          <a:p>
            <a:pPr marL="457200" indent="-457200">
              <a:buFont typeface="+mj-lt"/>
              <a:buAutoNum type="arabicPeriod" startAt="2"/>
            </a:pPr>
            <a:r>
              <a:rPr lang="en-US" dirty="0"/>
              <a:t>Increased volcanoes, earthquakes, and other sudden topographical changes.</a:t>
            </a:r>
          </a:p>
        </p:txBody>
      </p:sp>
      <p:sp>
        <p:nvSpPr>
          <p:cNvPr id="5" name="Footer Placeholder 4">
            <a:extLst>
              <a:ext uri="{FF2B5EF4-FFF2-40B4-BE49-F238E27FC236}">
                <a16:creationId xmlns:a16="http://schemas.microsoft.com/office/drawing/2014/main" id="{CC2D6083-7CDB-48FA-95A3-0243F88BD4D9}"/>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327783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BD00A1-21BB-4CE9-9050-0017C2435F4B}"/>
              </a:ext>
            </a:extLst>
          </p:cNvPr>
          <p:cNvSpPr>
            <a:spLocks noGrp="1"/>
          </p:cNvSpPr>
          <p:nvPr>
            <p:ph type="title"/>
          </p:nvPr>
        </p:nvSpPr>
        <p:spPr>
          <a:xfrm>
            <a:off x="1447331" y="518562"/>
            <a:ext cx="9605635" cy="1059305"/>
          </a:xfrm>
        </p:spPr>
        <p:txBody>
          <a:bodyPr>
            <a:normAutofit fontScale="90000"/>
          </a:bodyPr>
          <a:lstStyle/>
          <a:p>
            <a:pPr algn="ctr"/>
            <a:r>
              <a:rPr lang="en-US" dirty="0"/>
              <a:t>Supplementary records of this calamitous event Comprise geology, zoology, Biology, and paleontology evidence</a:t>
            </a:r>
          </a:p>
        </p:txBody>
      </p:sp>
      <p:sp>
        <p:nvSpPr>
          <p:cNvPr id="8" name="Content Placeholder 7">
            <a:extLst>
              <a:ext uri="{FF2B5EF4-FFF2-40B4-BE49-F238E27FC236}">
                <a16:creationId xmlns:a16="http://schemas.microsoft.com/office/drawing/2014/main" id="{578A8D0D-8E44-4394-8585-5947686A71FE}"/>
              </a:ext>
            </a:extLst>
          </p:cNvPr>
          <p:cNvSpPr>
            <a:spLocks noGrp="1"/>
          </p:cNvSpPr>
          <p:nvPr>
            <p:ph sz="half" idx="1"/>
          </p:nvPr>
        </p:nvSpPr>
        <p:spPr/>
        <p:txBody>
          <a:bodyPr>
            <a:normAutofit fontScale="92500" lnSpcReduction="10000"/>
          </a:bodyPr>
          <a:lstStyle/>
          <a:p>
            <a:r>
              <a:rPr lang="en-US" dirty="0"/>
              <a:t>Younger Dryas geological period has a sudden drop in temperature.</a:t>
            </a:r>
          </a:p>
          <a:p>
            <a:r>
              <a:rPr lang="en-US" dirty="0"/>
              <a:t>Holocene extinction event occurs destroying much flora and fauna.</a:t>
            </a:r>
          </a:p>
          <a:p>
            <a:r>
              <a:rPr lang="en-US" dirty="0"/>
              <a:t>Disappearance of the Laurentide Ice Cap</a:t>
            </a:r>
          </a:p>
          <a:p>
            <a:r>
              <a:rPr lang="en-US" dirty="0"/>
              <a:t>Changed water levels.</a:t>
            </a:r>
          </a:p>
          <a:p>
            <a:r>
              <a:rPr lang="en-US" dirty="0"/>
              <a:t>Conflagrations covering large areas.</a:t>
            </a:r>
          </a:p>
          <a:p>
            <a:r>
              <a:rPr lang="en-US" dirty="0"/>
              <a:t>Gigantic erratic rock falls.</a:t>
            </a:r>
          </a:p>
          <a:p>
            <a:endParaRPr lang="en-US" dirty="0"/>
          </a:p>
        </p:txBody>
      </p:sp>
      <p:sp>
        <p:nvSpPr>
          <p:cNvPr id="9" name="Content Placeholder 8">
            <a:extLst>
              <a:ext uri="{FF2B5EF4-FFF2-40B4-BE49-F238E27FC236}">
                <a16:creationId xmlns:a16="http://schemas.microsoft.com/office/drawing/2014/main" id="{637DC049-5502-485A-BCB4-8524A15BE29C}"/>
              </a:ext>
            </a:extLst>
          </p:cNvPr>
          <p:cNvSpPr>
            <a:spLocks noGrp="1"/>
          </p:cNvSpPr>
          <p:nvPr>
            <p:ph sz="half" idx="2"/>
          </p:nvPr>
        </p:nvSpPr>
        <p:spPr/>
        <p:txBody>
          <a:bodyPr>
            <a:normAutofit fontScale="92500" lnSpcReduction="10000"/>
          </a:bodyPr>
          <a:lstStyle/>
          <a:p>
            <a:r>
              <a:rPr lang="en-US" dirty="0"/>
              <a:t>Uni-directional meteor falls in the northern hemisphere (ice shards, ice rocks and fiery bolides).</a:t>
            </a:r>
          </a:p>
          <a:p>
            <a:r>
              <a:rPr lang="en-US" dirty="0"/>
              <a:t>Sudden freezing and burial of Siberian and Alaskan mammoths and other large fauna.</a:t>
            </a:r>
          </a:p>
          <a:p>
            <a:r>
              <a:rPr lang="en-US" dirty="0"/>
              <a:t>Permanent Siberian climate change from grasslands to tundra with perma-frost.</a:t>
            </a:r>
          </a:p>
          <a:p>
            <a:r>
              <a:rPr lang="en-US" dirty="0"/>
              <a:t>Crustal fracturing with over-thrusting, tilting, lateral displacements, uplifts, etc.</a:t>
            </a:r>
          </a:p>
        </p:txBody>
      </p:sp>
      <p:sp>
        <p:nvSpPr>
          <p:cNvPr id="2" name="Footer Placeholder 1">
            <a:extLst>
              <a:ext uri="{FF2B5EF4-FFF2-40B4-BE49-F238E27FC236}">
                <a16:creationId xmlns:a16="http://schemas.microsoft.com/office/drawing/2014/main" id="{D3C23745-2E95-4732-B35C-0D0CFA928312}"/>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186389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6FF9-FC44-4D98-BF9A-52CA076267F6}"/>
              </a:ext>
            </a:extLst>
          </p:cNvPr>
          <p:cNvSpPr>
            <a:spLocks noGrp="1"/>
          </p:cNvSpPr>
          <p:nvPr>
            <p:ph type="title"/>
          </p:nvPr>
        </p:nvSpPr>
        <p:spPr>
          <a:xfrm>
            <a:off x="1449217" y="498765"/>
            <a:ext cx="9605635" cy="1365430"/>
          </a:xfrm>
        </p:spPr>
        <p:txBody>
          <a:bodyPr>
            <a:normAutofit fontScale="90000"/>
          </a:bodyPr>
          <a:lstStyle/>
          <a:p>
            <a:pPr algn="ctr"/>
            <a:r>
              <a:rPr lang="en-US" dirty="0"/>
              <a:t>Dating of catastrophic events relating to Flood traditions that occurred around 11,500 years Ago</a:t>
            </a:r>
            <a:br>
              <a:rPr lang="en-US" dirty="0"/>
            </a:br>
            <a:endParaRPr lang="en-US" dirty="0"/>
          </a:p>
        </p:txBody>
      </p:sp>
      <p:sp>
        <p:nvSpPr>
          <p:cNvPr id="4" name="Content Placeholder 3">
            <a:extLst>
              <a:ext uri="{FF2B5EF4-FFF2-40B4-BE49-F238E27FC236}">
                <a16:creationId xmlns:a16="http://schemas.microsoft.com/office/drawing/2014/main" id="{694ABB5E-63FB-435A-A4DD-46B39B8D74D5}"/>
              </a:ext>
            </a:extLst>
          </p:cNvPr>
          <p:cNvSpPr>
            <a:spLocks noGrp="1"/>
          </p:cNvSpPr>
          <p:nvPr>
            <p:ph sz="half" idx="1"/>
          </p:nvPr>
        </p:nvSpPr>
        <p:spPr/>
        <p:txBody>
          <a:bodyPr>
            <a:normAutofit fontScale="85000" lnSpcReduction="10000"/>
          </a:bodyPr>
          <a:lstStyle/>
          <a:p>
            <a:r>
              <a:rPr lang="en-US" dirty="0"/>
              <a:t>The demise of botanical and zoological specimens are dated by Carbon-14.</a:t>
            </a:r>
          </a:p>
          <a:p>
            <a:r>
              <a:rPr lang="en-US" dirty="0"/>
              <a:t>Tectonic, meteorological, and hydrological dating is accomplished by a combination of other methods that help corroborate each other (ice and seabed cores, and tree rings).</a:t>
            </a:r>
          </a:p>
          <a:p>
            <a:r>
              <a:rPr lang="en-US" dirty="0"/>
              <a:t>These dated specimens were gathered worldwide and compiled by Allan and Delair and other natural historians.</a:t>
            </a:r>
          </a:p>
          <a:p>
            <a:endParaRPr lang="en-US" dirty="0"/>
          </a:p>
          <a:p>
            <a:endParaRPr lang="en-US" dirty="0"/>
          </a:p>
        </p:txBody>
      </p:sp>
      <p:sp>
        <p:nvSpPr>
          <p:cNvPr id="5" name="Content Placeholder 4">
            <a:extLst>
              <a:ext uri="{FF2B5EF4-FFF2-40B4-BE49-F238E27FC236}">
                <a16:creationId xmlns:a16="http://schemas.microsoft.com/office/drawing/2014/main" id="{B486AAC4-3775-4C2D-8DD5-EBF69AC16BC6}"/>
              </a:ext>
            </a:extLst>
          </p:cNvPr>
          <p:cNvSpPr>
            <a:spLocks noGrp="1"/>
          </p:cNvSpPr>
          <p:nvPr>
            <p:ph sz="half" idx="2"/>
          </p:nvPr>
        </p:nvSpPr>
        <p:spPr>
          <a:xfrm>
            <a:off x="6413771" y="2017342"/>
            <a:ext cx="4645152" cy="3727675"/>
          </a:xfrm>
        </p:spPr>
        <p:txBody>
          <a:bodyPr>
            <a:normAutofit fontScale="85000" lnSpcReduction="10000"/>
          </a:bodyPr>
          <a:lstStyle/>
          <a:p>
            <a:r>
              <a:rPr lang="en-US" dirty="0"/>
              <a:t>A close clustering of dates confirms that a traumatic sudden global flood event did occur.</a:t>
            </a:r>
          </a:p>
          <a:p>
            <a:r>
              <a:rPr lang="en-US" dirty="0"/>
              <a:t>Many traditions date the Great Deluge to this time; notably Plato’s Atlantis legend of 9500 BC, and the Epic Tale of Creation by the Sumerians written in 4000 BC. </a:t>
            </a:r>
          </a:p>
          <a:p>
            <a:r>
              <a:rPr lang="en-US" dirty="0"/>
              <a:t>Destruction of ancient sites such as Bolivia’s Puma Punku, Easter Island Moias and the sunken city at the Gulf of Cambay off India’s coast are dated to more than 10,000 years ago.</a:t>
            </a:r>
          </a:p>
        </p:txBody>
      </p:sp>
      <p:sp>
        <p:nvSpPr>
          <p:cNvPr id="3" name="Footer Placeholder 2">
            <a:extLst>
              <a:ext uri="{FF2B5EF4-FFF2-40B4-BE49-F238E27FC236}">
                <a16:creationId xmlns:a16="http://schemas.microsoft.com/office/drawing/2014/main" id="{890E8021-1024-4F04-B80A-7083C516B3D6}"/>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65260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FBD9A-3492-4345-91DA-5FEC09B1BD92}"/>
              </a:ext>
            </a:extLst>
          </p:cNvPr>
          <p:cNvSpPr>
            <a:spLocks noGrp="1"/>
          </p:cNvSpPr>
          <p:nvPr>
            <p:ph type="title"/>
          </p:nvPr>
        </p:nvSpPr>
        <p:spPr>
          <a:xfrm>
            <a:off x="1449217" y="415637"/>
            <a:ext cx="9605635" cy="1448558"/>
          </a:xfrm>
        </p:spPr>
        <p:txBody>
          <a:bodyPr>
            <a:normAutofit/>
          </a:bodyPr>
          <a:lstStyle/>
          <a:p>
            <a:pPr algn="ctr"/>
            <a:r>
              <a:rPr lang="en-US" dirty="0"/>
              <a:t>How can any person in today’s world deny that the Global Flood happened knowing the given data ?</a:t>
            </a:r>
          </a:p>
        </p:txBody>
      </p:sp>
      <p:sp>
        <p:nvSpPr>
          <p:cNvPr id="3" name="Content Placeholder 2">
            <a:extLst>
              <a:ext uri="{FF2B5EF4-FFF2-40B4-BE49-F238E27FC236}">
                <a16:creationId xmlns:a16="http://schemas.microsoft.com/office/drawing/2014/main" id="{DBFFD2CC-449B-48C3-BB44-0CDC5B4E0BCF}"/>
              </a:ext>
            </a:extLst>
          </p:cNvPr>
          <p:cNvSpPr>
            <a:spLocks noGrp="1"/>
          </p:cNvSpPr>
          <p:nvPr>
            <p:ph sz="half" idx="1"/>
          </p:nvPr>
        </p:nvSpPr>
        <p:spPr/>
        <p:txBody>
          <a:bodyPr>
            <a:normAutofit fontScale="85000" lnSpcReduction="10000"/>
          </a:bodyPr>
          <a:lstStyle/>
          <a:p>
            <a:r>
              <a:rPr lang="en-US" dirty="0"/>
              <a:t>Let’s assume you are still somewhat skeptical.  Science and logic can aid in removing your doubts.</a:t>
            </a:r>
          </a:p>
          <a:p>
            <a:r>
              <a:rPr lang="en-US" b="1" dirty="0"/>
              <a:t>The path of logic leads us to a basic question:  Where did the water and rain come from?</a:t>
            </a:r>
          </a:p>
          <a:p>
            <a:pPr marL="457200" indent="-457200">
              <a:buFont typeface="+mj-lt"/>
              <a:buAutoNum type="arabicPeriod"/>
            </a:pPr>
            <a:r>
              <a:rPr lang="en-US" dirty="0"/>
              <a:t>From the pre-deluge Laurentide Ice Cap in North America and the one in East Antarctica.  If all the ice today on land melted, ocean level would rise an estimated 213 feet.</a:t>
            </a:r>
          </a:p>
          <a:p>
            <a:endParaRPr lang="en-US" dirty="0"/>
          </a:p>
        </p:txBody>
      </p:sp>
      <p:pic>
        <p:nvPicPr>
          <p:cNvPr id="9" name="Content Placeholder 8">
            <a:extLst>
              <a:ext uri="{FF2B5EF4-FFF2-40B4-BE49-F238E27FC236}">
                <a16:creationId xmlns:a16="http://schemas.microsoft.com/office/drawing/2014/main" id="{3976006C-D25F-4071-B234-B72B6A4CFE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69891" y="2152073"/>
            <a:ext cx="5089235" cy="2992582"/>
          </a:xfrm>
        </p:spPr>
      </p:pic>
      <p:sp>
        <p:nvSpPr>
          <p:cNvPr id="4" name="Footer Placeholder 3">
            <a:extLst>
              <a:ext uri="{FF2B5EF4-FFF2-40B4-BE49-F238E27FC236}">
                <a16:creationId xmlns:a16="http://schemas.microsoft.com/office/drawing/2014/main" id="{8E5ECF94-6332-41D1-916A-3CA51C0EEC31}"/>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426012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A77B-253E-4496-8D3C-E7288B9B46C8}"/>
              </a:ext>
            </a:extLst>
          </p:cNvPr>
          <p:cNvSpPr>
            <a:spLocks noGrp="1"/>
          </p:cNvSpPr>
          <p:nvPr>
            <p:ph type="title"/>
          </p:nvPr>
        </p:nvSpPr>
        <p:spPr>
          <a:xfrm>
            <a:off x="1453288" y="444671"/>
            <a:ext cx="9605635" cy="1059305"/>
          </a:xfrm>
        </p:spPr>
        <p:txBody>
          <a:bodyPr>
            <a:noAutofit/>
          </a:bodyPr>
          <a:lstStyle/>
          <a:p>
            <a:pPr algn="ctr"/>
            <a:r>
              <a:rPr lang="en-US" dirty="0"/>
              <a:t>The Antarctica Ice cap slid off the land into the ocean suddenly raising sea level and flooding the Earth</a:t>
            </a:r>
          </a:p>
        </p:txBody>
      </p:sp>
      <p:sp>
        <p:nvSpPr>
          <p:cNvPr id="3" name="Content Placeholder 2">
            <a:extLst>
              <a:ext uri="{FF2B5EF4-FFF2-40B4-BE49-F238E27FC236}">
                <a16:creationId xmlns:a16="http://schemas.microsoft.com/office/drawing/2014/main" id="{21488D69-5E57-4545-AE54-1DC46AE11705}"/>
              </a:ext>
            </a:extLst>
          </p:cNvPr>
          <p:cNvSpPr>
            <a:spLocks noGrp="1"/>
          </p:cNvSpPr>
          <p:nvPr>
            <p:ph sz="half" idx="1"/>
          </p:nvPr>
        </p:nvSpPr>
        <p:spPr/>
        <p:txBody>
          <a:bodyPr>
            <a:normAutofit fontScale="85000" lnSpcReduction="20000"/>
          </a:bodyPr>
          <a:lstStyle/>
          <a:p>
            <a:pPr marL="0" indent="0">
              <a:buNone/>
            </a:pPr>
            <a:r>
              <a:rPr lang="en-US" dirty="0"/>
              <a:t>Continued -</a:t>
            </a:r>
          </a:p>
          <a:p>
            <a:pPr marL="457200" indent="-457200">
              <a:buFont typeface="+mj-lt"/>
              <a:buAutoNum type="arabicPeriod" startAt="2"/>
            </a:pPr>
            <a:r>
              <a:rPr lang="en-US" dirty="0"/>
              <a:t>The cracked and dispersed Laurentide Ice Cap deemed the North Pole of pre-deluge times added more water.</a:t>
            </a:r>
          </a:p>
          <a:p>
            <a:pPr marL="457200" indent="-457200">
              <a:buFont typeface="+mj-lt"/>
              <a:buAutoNum type="arabicPeriod" startAt="2"/>
            </a:pPr>
            <a:r>
              <a:rPr lang="en-US" dirty="0"/>
              <a:t>This Ice Cap never returned because the new North Pole became relocated in the center of the Arctic Ocean.</a:t>
            </a:r>
          </a:p>
          <a:p>
            <a:pPr marL="457200" indent="-457200">
              <a:buFont typeface="+mj-lt"/>
              <a:buAutoNum type="arabicPeriod" startAt="2"/>
            </a:pPr>
            <a:r>
              <a:rPr lang="en-US" dirty="0"/>
              <a:t>The pre-deluge sea level of about -120 feet never recovered because new Arctic sea ice formed and floated on water and no longer rested on land.</a:t>
            </a:r>
          </a:p>
        </p:txBody>
      </p:sp>
      <p:pic>
        <p:nvPicPr>
          <p:cNvPr id="6" name="Content Placeholder 5">
            <a:extLst>
              <a:ext uri="{FF2B5EF4-FFF2-40B4-BE49-F238E27FC236}">
                <a16:creationId xmlns:a16="http://schemas.microsoft.com/office/drawing/2014/main" id="{F7E840AD-4EF4-414F-B857-CFE0D2B6EE8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13771" y="2017713"/>
            <a:ext cx="4645152" cy="3597996"/>
          </a:xfrm>
        </p:spPr>
      </p:pic>
      <p:sp>
        <p:nvSpPr>
          <p:cNvPr id="4" name="Footer Placeholder 3">
            <a:extLst>
              <a:ext uri="{FF2B5EF4-FFF2-40B4-BE49-F238E27FC236}">
                <a16:creationId xmlns:a16="http://schemas.microsoft.com/office/drawing/2014/main" id="{CCCFB03D-569D-4C11-9F53-FA5DBA3FA4D3}"/>
              </a:ext>
            </a:extLst>
          </p:cNvPr>
          <p:cNvSpPr>
            <a:spLocks noGrp="1"/>
          </p:cNvSpPr>
          <p:nvPr>
            <p:ph type="ftr" sz="quarter" idx="11"/>
          </p:nvPr>
        </p:nvSpPr>
        <p:spPr/>
        <p:txBody>
          <a:bodyPr/>
          <a:lstStyle/>
          <a:p>
            <a:r>
              <a:rPr lang="en-US"/>
              <a:t>Copyright © 2018 Douglas B. Ettinger. All rights reserved           Revised 11/9/2018</a:t>
            </a:r>
            <a:endParaRPr lang="en-US" dirty="0"/>
          </a:p>
        </p:txBody>
      </p:sp>
    </p:spTree>
    <p:extLst>
      <p:ext uri="{BB962C8B-B14F-4D97-AF65-F5344CB8AC3E}">
        <p14:creationId xmlns:p14="http://schemas.microsoft.com/office/powerpoint/2010/main" val="20051263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42736</TotalTime>
  <Words>2793</Words>
  <Application>Microsoft Office PowerPoint</Application>
  <PresentationFormat>Widescreen</PresentationFormat>
  <Paragraphs>196</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Gill Sans MT</vt:lpstr>
      <vt:lpstr>Gallery</vt:lpstr>
      <vt:lpstr>PowerPoint Presentation</vt:lpstr>
      <vt:lpstr>What is the logic that leads to Validity of a Global Flood?</vt:lpstr>
      <vt:lpstr>The Scientific method is chosen that uses Logic and gathered worldwide evidence</vt:lpstr>
      <vt:lpstr>Great Deluge traditions are assessed</vt:lpstr>
      <vt:lpstr>Similar Indelible impressions Shared by numerous oft unrelated peoples</vt:lpstr>
      <vt:lpstr>Supplementary records of this calamitous event Comprise geology, zoology, Biology, and paleontology evidence</vt:lpstr>
      <vt:lpstr>Dating of catastrophic events relating to Flood traditions that occurred around 11,500 years Ago </vt:lpstr>
      <vt:lpstr>How can any person in today’s world deny that the Global Flood happened knowing the given data ?</vt:lpstr>
      <vt:lpstr>The Antarctica Ice cap slid off the land into the ocean suddenly raising sea level and flooding the Earth</vt:lpstr>
      <vt:lpstr>Supposedly, it rained 40 days and 40 nights.  These waters came from the ‘Deep’</vt:lpstr>
      <vt:lpstr>What caused these unusual sources of water to appear?</vt:lpstr>
      <vt:lpstr>The Earth’s Crust rotated about the liquid inner core, but retained its spin axis alignment</vt:lpstr>
      <vt:lpstr>So Why did the Crustal/mantle shell (CMS) shift?</vt:lpstr>
      <vt:lpstr>What Extraterrestrial Energies and forces can affect the earth?</vt:lpstr>
      <vt:lpstr>A hypothesis is made for the combination of a Close encounter and solar events to create the necessary Energies and forces</vt:lpstr>
      <vt:lpstr>Magnetic field strength of A super-cme interacts with Earth’s dipole field to rotate the crustal/mantle shell (Cms) 23 to 30 degrees </vt:lpstr>
      <vt:lpstr>Close encounter of A planet Creates electric discharge As revealed by planetary forensics and Flood traditions</vt:lpstr>
      <vt:lpstr>Compelling Proof that Laurentide Ice Sheet was destroyed in the late Pleistocene era</vt:lpstr>
      <vt:lpstr>More Proof that a Plasma Arc blasted away rock under the pre-deluge ice sheet</vt:lpstr>
      <vt:lpstr>Surprisingly, More proof for this Earthly electric discharge is found on Mars</vt:lpstr>
      <vt:lpstr>Our logic has stepped through paradigms.  But, now it is time to leap over an impassable dogma.</vt:lpstr>
      <vt:lpstr>Does our Sun have an evil sister star that periodically returns and wrecks havoc ?</vt:lpstr>
      <vt:lpstr>Nemesis is postulated to be a brown dwarf star with its own planets.</vt:lpstr>
      <vt:lpstr>Nemesis (also called Nibiru) keeps returning by orbiting the sun about every 3600 years</vt:lpstr>
      <vt:lpstr>The Fatal conjunction of Nemesis, Earth and other planets</vt:lpstr>
      <vt:lpstr>Proof of the cosmic wheel and nemesis depicted in ancient rock art and stone reliefs – These archetypes exist worldwide </vt:lpstr>
      <vt:lpstr>Nemesis remains undetected</vt:lpstr>
      <vt:lpstr>Mankind cannot afford to forget the great deluge</vt:lpstr>
      <vt:lpstr>The great Deluge</vt:lpstr>
      <vt:lpstr>Read my books in either e-book or printed format</vt:lpstr>
      <vt:lpstr>Music by Edgard Rodriguez</vt:lpstr>
      <vt:lpstr>Music by Kristian Schultze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Ettinger</dc:creator>
  <cp:lastModifiedBy>Jan Pini</cp:lastModifiedBy>
  <cp:revision>158</cp:revision>
  <cp:lastPrinted>2019-01-15T15:24:26Z</cp:lastPrinted>
  <dcterms:created xsi:type="dcterms:W3CDTF">2018-11-03T20:30:59Z</dcterms:created>
  <dcterms:modified xsi:type="dcterms:W3CDTF">2019-02-24T19:25:01Z</dcterms:modified>
</cp:coreProperties>
</file>